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1" r:id="rId1"/>
  </p:sldMasterIdLst>
  <p:notesMasterIdLst>
    <p:notesMasterId r:id="rId76"/>
  </p:notesMasterIdLst>
  <p:sldIdLst>
    <p:sldId id="256" r:id="rId2"/>
    <p:sldId id="257" r:id="rId3"/>
    <p:sldId id="268" r:id="rId4"/>
    <p:sldId id="337" r:id="rId5"/>
    <p:sldId id="338" r:id="rId6"/>
    <p:sldId id="339" r:id="rId7"/>
    <p:sldId id="258" r:id="rId8"/>
    <p:sldId id="269" r:id="rId9"/>
    <p:sldId id="336" r:id="rId10"/>
    <p:sldId id="270" r:id="rId11"/>
    <p:sldId id="271" r:id="rId12"/>
    <p:sldId id="272" r:id="rId13"/>
    <p:sldId id="273" r:id="rId14"/>
    <p:sldId id="274" r:id="rId15"/>
    <p:sldId id="329" r:id="rId16"/>
    <p:sldId id="275" r:id="rId17"/>
    <p:sldId id="276" r:id="rId18"/>
    <p:sldId id="277" r:id="rId19"/>
    <p:sldId id="278" r:id="rId20"/>
    <p:sldId id="279" r:id="rId21"/>
    <p:sldId id="280" r:id="rId22"/>
    <p:sldId id="281" r:id="rId23"/>
    <p:sldId id="282" r:id="rId24"/>
    <p:sldId id="283" r:id="rId25"/>
    <p:sldId id="284" r:id="rId26"/>
    <p:sldId id="331" r:id="rId27"/>
    <p:sldId id="285" r:id="rId28"/>
    <p:sldId id="286" r:id="rId29"/>
    <p:sldId id="287" r:id="rId30"/>
    <p:sldId id="288" r:id="rId31"/>
    <p:sldId id="289" r:id="rId32"/>
    <p:sldId id="290" r:id="rId33"/>
    <p:sldId id="262" r:id="rId34"/>
    <p:sldId id="291" r:id="rId35"/>
    <p:sldId id="292" r:id="rId36"/>
    <p:sldId id="293" r:id="rId37"/>
    <p:sldId id="294" r:id="rId38"/>
    <p:sldId id="295" r:id="rId39"/>
    <p:sldId id="296" r:id="rId40"/>
    <p:sldId id="297" r:id="rId41"/>
    <p:sldId id="299" r:id="rId42"/>
    <p:sldId id="298" r:id="rId43"/>
    <p:sldId id="300" r:id="rId44"/>
    <p:sldId id="301" r:id="rId45"/>
    <p:sldId id="302" r:id="rId46"/>
    <p:sldId id="303" r:id="rId47"/>
    <p:sldId id="304" r:id="rId48"/>
    <p:sldId id="305" r:id="rId49"/>
    <p:sldId id="332" r:id="rId50"/>
    <p:sldId id="306" r:id="rId51"/>
    <p:sldId id="307" r:id="rId52"/>
    <p:sldId id="308" r:id="rId53"/>
    <p:sldId id="309" r:id="rId54"/>
    <p:sldId id="310" r:id="rId55"/>
    <p:sldId id="311" r:id="rId56"/>
    <p:sldId id="312" r:id="rId57"/>
    <p:sldId id="333" r:id="rId58"/>
    <p:sldId id="313" r:id="rId59"/>
    <p:sldId id="314" r:id="rId60"/>
    <p:sldId id="315" r:id="rId61"/>
    <p:sldId id="316" r:id="rId62"/>
    <p:sldId id="317" r:id="rId63"/>
    <p:sldId id="318" r:id="rId64"/>
    <p:sldId id="319" r:id="rId65"/>
    <p:sldId id="320" r:id="rId66"/>
    <p:sldId id="334" r:id="rId67"/>
    <p:sldId id="321" r:id="rId68"/>
    <p:sldId id="322" r:id="rId69"/>
    <p:sldId id="323" r:id="rId70"/>
    <p:sldId id="324" r:id="rId71"/>
    <p:sldId id="325" r:id="rId72"/>
    <p:sldId id="264" r:id="rId73"/>
    <p:sldId id="335" r:id="rId74"/>
    <p:sldId id="265" r:id="rId75"/>
  </p:sldIdLst>
  <p:sldSz cx="18288000" cy="10287000"/>
  <p:notesSz cx="6858000" cy="9144000"/>
  <p:embeddedFontLst>
    <p:embeddedFont>
      <p:font typeface="Calibri" panose="020F0502020204030204" pitchFamily="34" charset="0"/>
      <p:regular r:id="rId77"/>
      <p:bold r:id="rId78"/>
      <p:italic r:id="rId79"/>
      <p:boldItalic r:id="rId80"/>
    </p:embeddedFont>
    <p:embeddedFont>
      <p:font typeface="Century Gothic" panose="020B0502020202020204" pitchFamily="34" charset="0"/>
      <p:regular r:id="rId81"/>
      <p:bold r:id="rId82"/>
      <p:italic r:id="rId83"/>
      <p:boldItalic r:id="rId84"/>
    </p:embeddedFont>
    <p:embeddedFont>
      <p:font typeface="Tahoma" panose="020B0604030504040204" pitchFamily="34" charset="0"/>
      <p:regular r:id="rId85"/>
      <p:bold r:id="rId86"/>
    </p:embeddedFont>
    <p:embeddedFont>
      <p:font typeface="Verdana" panose="020B0604030504040204" pitchFamily="34" charset="0"/>
      <p:regular r:id="rId87"/>
      <p:bold r:id="rId88"/>
      <p:italic r:id="rId89"/>
      <p:boldItalic r:id="rId90"/>
    </p:embeddedFont>
    <p:embeddedFont>
      <p:font typeface="Wingdings 3" panose="05040102010807070707" pitchFamily="18" charset="2"/>
      <p:regular r:id="rId9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B49"/>
    <a:srgbClr val="A100FF"/>
    <a:srgbClr val="883C84"/>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2003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988550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291552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92406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67919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417522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389639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3145385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2567676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194226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1192629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4143226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293379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extLst>
      <p:ext uri="{BB962C8B-B14F-4D97-AF65-F5344CB8AC3E}">
        <p14:creationId xmlns:p14="http://schemas.microsoft.com/office/powerpoint/2010/main" val="2159407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extLst>
      <p:ext uri="{BB962C8B-B14F-4D97-AF65-F5344CB8AC3E}">
        <p14:creationId xmlns:p14="http://schemas.microsoft.com/office/powerpoint/2010/main" val="90005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extLst>
      <p:ext uri="{BB962C8B-B14F-4D97-AF65-F5344CB8AC3E}">
        <p14:creationId xmlns:p14="http://schemas.microsoft.com/office/powerpoint/2010/main" val="149974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extLst>
      <p:ext uri="{BB962C8B-B14F-4D97-AF65-F5344CB8AC3E}">
        <p14:creationId xmlns:p14="http://schemas.microsoft.com/office/powerpoint/2010/main" val="2062772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extLst>
      <p:ext uri="{BB962C8B-B14F-4D97-AF65-F5344CB8AC3E}">
        <p14:creationId xmlns:p14="http://schemas.microsoft.com/office/powerpoint/2010/main" val="1201181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extLst>
      <p:ext uri="{BB962C8B-B14F-4D97-AF65-F5344CB8AC3E}">
        <p14:creationId xmlns:p14="http://schemas.microsoft.com/office/powerpoint/2010/main" val="1981616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extLst>
      <p:ext uri="{BB962C8B-B14F-4D97-AF65-F5344CB8AC3E}">
        <p14:creationId xmlns:p14="http://schemas.microsoft.com/office/powerpoint/2010/main" val="394614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251702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extLst>
      <p:ext uri="{BB962C8B-B14F-4D97-AF65-F5344CB8AC3E}">
        <p14:creationId xmlns:p14="http://schemas.microsoft.com/office/powerpoint/2010/main" val="2698773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31</a:t>
            </a:fld>
            <a:endParaRPr lang="cs-CZ"/>
          </a:p>
        </p:txBody>
      </p:sp>
    </p:spTree>
    <p:extLst>
      <p:ext uri="{BB962C8B-B14F-4D97-AF65-F5344CB8AC3E}">
        <p14:creationId xmlns:p14="http://schemas.microsoft.com/office/powerpoint/2010/main" val="3014885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extLst>
      <p:ext uri="{BB962C8B-B14F-4D97-AF65-F5344CB8AC3E}">
        <p14:creationId xmlns:p14="http://schemas.microsoft.com/office/powerpoint/2010/main" val="542219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33</a:t>
            </a:fld>
            <a:endParaRPr lang="cs-CZ"/>
          </a:p>
        </p:txBody>
      </p:sp>
    </p:spTree>
    <p:extLst>
      <p:ext uri="{BB962C8B-B14F-4D97-AF65-F5344CB8AC3E}">
        <p14:creationId xmlns:p14="http://schemas.microsoft.com/office/powerpoint/2010/main" val="3118827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34</a:t>
            </a:fld>
            <a:endParaRPr lang="cs-CZ"/>
          </a:p>
        </p:txBody>
      </p:sp>
    </p:spTree>
    <p:extLst>
      <p:ext uri="{BB962C8B-B14F-4D97-AF65-F5344CB8AC3E}">
        <p14:creationId xmlns:p14="http://schemas.microsoft.com/office/powerpoint/2010/main" val="2985555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35</a:t>
            </a:fld>
            <a:endParaRPr lang="cs-CZ"/>
          </a:p>
        </p:txBody>
      </p:sp>
    </p:spTree>
    <p:extLst>
      <p:ext uri="{BB962C8B-B14F-4D97-AF65-F5344CB8AC3E}">
        <p14:creationId xmlns:p14="http://schemas.microsoft.com/office/powerpoint/2010/main" val="3315692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36</a:t>
            </a:fld>
            <a:endParaRPr lang="cs-CZ"/>
          </a:p>
        </p:txBody>
      </p:sp>
    </p:spTree>
    <p:extLst>
      <p:ext uri="{BB962C8B-B14F-4D97-AF65-F5344CB8AC3E}">
        <p14:creationId xmlns:p14="http://schemas.microsoft.com/office/powerpoint/2010/main" val="297782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37</a:t>
            </a:fld>
            <a:endParaRPr lang="cs-CZ"/>
          </a:p>
        </p:txBody>
      </p:sp>
    </p:spTree>
    <p:extLst>
      <p:ext uri="{BB962C8B-B14F-4D97-AF65-F5344CB8AC3E}">
        <p14:creationId xmlns:p14="http://schemas.microsoft.com/office/powerpoint/2010/main" val="487458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38</a:t>
            </a:fld>
            <a:endParaRPr lang="cs-CZ"/>
          </a:p>
        </p:txBody>
      </p:sp>
    </p:spTree>
    <p:extLst>
      <p:ext uri="{BB962C8B-B14F-4D97-AF65-F5344CB8AC3E}">
        <p14:creationId xmlns:p14="http://schemas.microsoft.com/office/powerpoint/2010/main" val="1159903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39</a:t>
            </a:fld>
            <a:endParaRPr lang="cs-CZ"/>
          </a:p>
        </p:txBody>
      </p:sp>
    </p:spTree>
    <p:extLst>
      <p:ext uri="{BB962C8B-B14F-4D97-AF65-F5344CB8AC3E}">
        <p14:creationId xmlns:p14="http://schemas.microsoft.com/office/powerpoint/2010/main" val="200910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103277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40</a:t>
            </a:fld>
            <a:endParaRPr lang="cs-CZ"/>
          </a:p>
        </p:txBody>
      </p:sp>
    </p:spTree>
    <p:extLst>
      <p:ext uri="{BB962C8B-B14F-4D97-AF65-F5344CB8AC3E}">
        <p14:creationId xmlns:p14="http://schemas.microsoft.com/office/powerpoint/2010/main" val="318293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41</a:t>
            </a:fld>
            <a:endParaRPr lang="cs-CZ"/>
          </a:p>
        </p:txBody>
      </p:sp>
    </p:spTree>
    <p:extLst>
      <p:ext uri="{BB962C8B-B14F-4D97-AF65-F5344CB8AC3E}">
        <p14:creationId xmlns:p14="http://schemas.microsoft.com/office/powerpoint/2010/main" val="2573729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42</a:t>
            </a:fld>
            <a:endParaRPr lang="cs-CZ"/>
          </a:p>
        </p:txBody>
      </p:sp>
    </p:spTree>
    <p:extLst>
      <p:ext uri="{BB962C8B-B14F-4D97-AF65-F5344CB8AC3E}">
        <p14:creationId xmlns:p14="http://schemas.microsoft.com/office/powerpoint/2010/main" val="601201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43</a:t>
            </a:fld>
            <a:endParaRPr lang="cs-CZ"/>
          </a:p>
        </p:txBody>
      </p:sp>
    </p:spTree>
    <p:extLst>
      <p:ext uri="{BB962C8B-B14F-4D97-AF65-F5344CB8AC3E}">
        <p14:creationId xmlns:p14="http://schemas.microsoft.com/office/powerpoint/2010/main" val="1644706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44</a:t>
            </a:fld>
            <a:endParaRPr lang="cs-CZ"/>
          </a:p>
        </p:txBody>
      </p:sp>
    </p:spTree>
    <p:extLst>
      <p:ext uri="{BB962C8B-B14F-4D97-AF65-F5344CB8AC3E}">
        <p14:creationId xmlns:p14="http://schemas.microsoft.com/office/powerpoint/2010/main" val="4085016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45</a:t>
            </a:fld>
            <a:endParaRPr lang="cs-CZ"/>
          </a:p>
        </p:txBody>
      </p:sp>
    </p:spTree>
    <p:extLst>
      <p:ext uri="{BB962C8B-B14F-4D97-AF65-F5344CB8AC3E}">
        <p14:creationId xmlns:p14="http://schemas.microsoft.com/office/powerpoint/2010/main" val="2936462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46</a:t>
            </a:fld>
            <a:endParaRPr lang="cs-CZ"/>
          </a:p>
        </p:txBody>
      </p:sp>
    </p:spTree>
    <p:extLst>
      <p:ext uri="{BB962C8B-B14F-4D97-AF65-F5344CB8AC3E}">
        <p14:creationId xmlns:p14="http://schemas.microsoft.com/office/powerpoint/2010/main" val="1903129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47</a:t>
            </a:fld>
            <a:endParaRPr lang="cs-CZ"/>
          </a:p>
        </p:txBody>
      </p:sp>
    </p:spTree>
    <p:extLst>
      <p:ext uri="{BB962C8B-B14F-4D97-AF65-F5344CB8AC3E}">
        <p14:creationId xmlns:p14="http://schemas.microsoft.com/office/powerpoint/2010/main" val="1526334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48</a:t>
            </a:fld>
            <a:endParaRPr lang="cs-CZ"/>
          </a:p>
        </p:txBody>
      </p:sp>
    </p:spTree>
    <p:extLst>
      <p:ext uri="{BB962C8B-B14F-4D97-AF65-F5344CB8AC3E}">
        <p14:creationId xmlns:p14="http://schemas.microsoft.com/office/powerpoint/2010/main" val="898164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49</a:t>
            </a:fld>
            <a:endParaRPr lang="cs-CZ"/>
          </a:p>
        </p:txBody>
      </p:sp>
    </p:spTree>
    <p:extLst>
      <p:ext uri="{BB962C8B-B14F-4D97-AF65-F5344CB8AC3E}">
        <p14:creationId xmlns:p14="http://schemas.microsoft.com/office/powerpoint/2010/main" val="257982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120689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50</a:t>
            </a:fld>
            <a:endParaRPr lang="cs-CZ"/>
          </a:p>
        </p:txBody>
      </p:sp>
    </p:spTree>
    <p:extLst>
      <p:ext uri="{BB962C8B-B14F-4D97-AF65-F5344CB8AC3E}">
        <p14:creationId xmlns:p14="http://schemas.microsoft.com/office/powerpoint/2010/main" val="3280878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51</a:t>
            </a:fld>
            <a:endParaRPr lang="cs-CZ"/>
          </a:p>
        </p:txBody>
      </p:sp>
    </p:spTree>
    <p:extLst>
      <p:ext uri="{BB962C8B-B14F-4D97-AF65-F5344CB8AC3E}">
        <p14:creationId xmlns:p14="http://schemas.microsoft.com/office/powerpoint/2010/main" val="1780188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52</a:t>
            </a:fld>
            <a:endParaRPr lang="cs-CZ"/>
          </a:p>
        </p:txBody>
      </p:sp>
    </p:spTree>
    <p:extLst>
      <p:ext uri="{BB962C8B-B14F-4D97-AF65-F5344CB8AC3E}">
        <p14:creationId xmlns:p14="http://schemas.microsoft.com/office/powerpoint/2010/main" val="3745227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53</a:t>
            </a:fld>
            <a:endParaRPr lang="cs-CZ"/>
          </a:p>
        </p:txBody>
      </p:sp>
    </p:spTree>
    <p:extLst>
      <p:ext uri="{BB962C8B-B14F-4D97-AF65-F5344CB8AC3E}">
        <p14:creationId xmlns:p14="http://schemas.microsoft.com/office/powerpoint/2010/main" val="1534607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54</a:t>
            </a:fld>
            <a:endParaRPr lang="cs-CZ"/>
          </a:p>
        </p:txBody>
      </p:sp>
    </p:spTree>
    <p:extLst>
      <p:ext uri="{BB962C8B-B14F-4D97-AF65-F5344CB8AC3E}">
        <p14:creationId xmlns:p14="http://schemas.microsoft.com/office/powerpoint/2010/main" val="4171582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55</a:t>
            </a:fld>
            <a:endParaRPr lang="cs-CZ"/>
          </a:p>
        </p:txBody>
      </p:sp>
    </p:spTree>
    <p:extLst>
      <p:ext uri="{BB962C8B-B14F-4D97-AF65-F5344CB8AC3E}">
        <p14:creationId xmlns:p14="http://schemas.microsoft.com/office/powerpoint/2010/main" val="2329752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56</a:t>
            </a:fld>
            <a:endParaRPr lang="cs-CZ"/>
          </a:p>
        </p:txBody>
      </p:sp>
    </p:spTree>
    <p:extLst>
      <p:ext uri="{BB962C8B-B14F-4D97-AF65-F5344CB8AC3E}">
        <p14:creationId xmlns:p14="http://schemas.microsoft.com/office/powerpoint/2010/main" val="564872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57</a:t>
            </a:fld>
            <a:endParaRPr lang="cs-CZ"/>
          </a:p>
        </p:txBody>
      </p:sp>
    </p:spTree>
    <p:extLst>
      <p:ext uri="{BB962C8B-B14F-4D97-AF65-F5344CB8AC3E}">
        <p14:creationId xmlns:p14="http://schemas.microsoft.com/office/powerpoint/2010/main" val="2111847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58</a:t>
            </a:fld>
            <a:endParaRPr lang="cs-CZ"/>
          </a:p>
        </p:txBody>
      </p:sp>
    </p:spTree>
    <p:extLst>
      <p:ext uri="{BB962C8B-B14F-4D97-AF65-F5344CB8AC3E}">
        <p14:creationId xmlns:p14="http://schemas.microsoft.com/office/powerpoint/2010/main" val="2756221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59</a:t>
            </a:fld>
            <a:endParaRPr lang="cs-CZ"/>
          </a:p>
        </p:txBody>
      </p:sp>
    </p:spTree>
    <p:extLst>
      <p:ext uri="{BB962C8B-B14F-4D97-AF65-F5344CB8AC3E}">
        <p14:creationId xmlns:p14="http://schemas.microsoft.com/office/powerpoint/2010/main" val="102073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4270852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60</a:t>
            </a:fld>
            <a:endParaRPr lang="cs-CZ"/>
          </a:p>
        </p:txBody>
      </p:sp>
    </p:spTree>
    <p:extLst>
      <p:ext uri="{BB962C8B-B14F-4D97-AF65-F5344CB8AC3E}">
        <p14:creationId xmlns:p14="http://schemas.microsoft.com/office/powerpoint/2010/main" val="435578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61</a:t>
            </a:fld>
            <a:endParaRPr lang="cs-CZ"/>
          </a:p>
        </p:txBody>
      </p:sp>
    </p:spTree>
    <p:extLst>
      <p:ext uri="{BB962C8B-B14F-4D97-AF65-F5344CB8AC3E}">
        <p14:creationId xmlns:p14="http://schemas.microsoft.com/office/powerpoint/2010/main" val="3830388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62</a:t>
            </a:fld>
            <a:endParaRPr lang="cs-CZ"/>
          </a:p>
        </p:txBody>
      </p:sp>
    </p:spTree>
    <p:extLst>
      <p:ext uri="{BB962C8B-B14F-4D97-AF65-F5344CB8AC3E}">
        <p14:creationId xmlns:p14="http://schemas.microsoft.com/office/powerpoint/2010/main" val="4000368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63</a:t>
            </a:fld>
            <a:endParaRPr lang="cs-CZ"/>
          </a:p>
        </p:txBody>
      </p:sp>
    </p:spTree>
    <p:extLst>
      <p:ext uri="{BB962C8B-B14F-4D97-AF65-F5344CB8AC3E}">
        <p14:creationId xmlns:p14="http://schemas.microsoft.com/office/powerpoint/2010/main" val="4176940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64</a:t>
            </a:fld>
            <a:endParaRPr lang="cs-CZ"/>
          </a:p>
        </p:txBody>
      </p:sp>
    </p:spTree>
    <p:extLst>
      <p:ext uri="{BB962C8B-B14F-4D97-AF65-F5344CB8AC3E}">
        <p14:creationId xmlns:p14="http://schemas.microsoft.com/office/powerpoint/2010/main" val="205084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65</a:t>
            </a:fld>
            <a:endParaRPr lang="cs-CZ"/>
          </a:p>
        </p:txBody>
      </p:sp>
    </p:spTree>
    <p:extLst>
      <p:ext uri="{BB962C8B-B14F-4D97-AF65-F5344CB8AC3E}">
        <p14:creationId xmlns:p14="http://schemas.microsoft.com/office/powerpoint/2010/main" val="113192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66</a:t>
            </a:fld>
            <a:endParaRPr lang="cs-CZ"/>
          </a:p>
        </p:txBody>
      </p:sp>
    </p:spTree>
    <p:extLst>
      <p:ext uri="{BB962C8B-B14F-4D97-AF65-F5344CB8AC3E}">
        <p14:creationId xmlns:p14="http://schemas.microsoft.com/office/powerpoint/2010/main" val="1184765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67</a:t>
            </a:fld>
            <a:endParaRPr lang="cs-CZ"/>
          </a:p>
        </p:txBody>
      </p:sp>
    </p:spTree>
    <p:extLst>
      <p:ext uri="{BB962C8B-B14F-4D97-AF65-F5344CB8AC3E}">
        <p14:creationId xmlns:p14="http://schemas.microsoft.com/office/powerpoint/2010/main" val="1274968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380003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327920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73</a:t>
            </a:fld>
            <a:endParaRPr lang="cs-CZ"/>
          </a:p>
        </p:txBody>
      </p:sp>
    </p:spTree>
    <p:extLst>
      <p:ext uri="{BB962C8B-B14F-4D97-AF65-F5344CB8AC3E}">
        <p14:creationId xmlns:p14="http://schemas.microsoft.com/office/powerpoint/2010/main" val="19117295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74</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55297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18049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927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183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2654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1724709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42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5538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9141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8102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972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136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345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8842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193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530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020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651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077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10/17/2023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29249754"/>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sv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svg"/><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pn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5.sv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png"/><Relationship Id="rId7"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77.png"/><Relationship Id="rId4" Type="http://schemas.openxmlformats.org/officeDocument/2006/relationships/image" Target="../media/image7.svg"/><Relationship Id="rId9"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png"/><Relationship Id="rId7"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png"/><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docs.google.com/spreadsheets/d/1SYCofjlj62SCWIEft1k5ya8vpCbFNhdh/edit?usp=sharing&amp;ouid=107328674588948887778&amp;rtpof=true&amp;sd=true" TargetMode="Externa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pn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png"/><Relationship Id="rId7"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png"/><Relationship Id="rId7"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png"/><Relationship Id="rId7"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s://docs.google.com/spreadsheets/d/1_NbSPFXKAcOqBWhndMnG3vJoiFmgqZTH/edit?usp=sharing&amp;ouid=107328674588948887778&amp;rtpof=true&amp;sd=true" TargetMode="External"/><Relationship Id="rId4" Type="http://schemas.openxmlformats.org/officeDocument/2006/relationships/image" Target="../media/image7.sv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6.png"/><Relationship Id="rId7"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png"/><Relationship Id="rId7"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6.png"/><Relationship Id="rId7"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sv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docs.google.com/spreadsheets/d/1kAxDJoTBRNlE46rH_bpEeqzwBv73vvdy/edit?usp=sharing&amp;ouid=107328674588948887778&amp;rtpof=true&amp;sd=true"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5.sv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8.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22.png"/><Relationship Id="rId9" Type="http://schemas.openxmlformats.org/officeDocument/2006/relationships/image" Target="../media/image113.jpg"/></Relationships>
</file>

<file path=ppt/slides/_rels/slide6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9.png"/><Relationship Id="rId7"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16.jp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7.png"/><Relationship Id="rId7" Type="http://schemas.openxmlformats.org/officeDocument/2006/relationships/image" Target="../media/image7.sv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9.png"/><Relationship Id="rId10" Type="http://schemas.openxmlformats.org/officeDocument/2006/relationships/image" Target="../media/image23.png"/><Relationship Id="rId4" Type="http://schemas.openxmlformats.org/officeDocument/2006/relationships/image" Target="../media/image118.png"/><Relationship Id="rId9"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1.jpg"/><Relationship Id="rId7" Type="http://schemas.openxmlformats.org/officeDocument/2006/relationships/image" Target="../media/image23.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4.jpg"/><Relationship Id="rId7" Type="http://schemas.openxmlformats.org/officeDocument/2006/relationships/image" Target="../media/image21.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5.png"/><Relationship Id="rId9"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hyperlink" Target="https://docs.google.com/spreadsheets/d/1llp7o-GFqo8BwJUTCvJ7cQ6AwV3e3RV3/edit?usp=drive_link&amp;ouid=107328674588948887778&amp;rtpof=true&amp;sd=true" TargetMode="External"/><Relationship Id="rId5" Type="http://schemas.openxmlformats.org/officeDocument/2006/relationships/image" Target="../media/image128.png"/><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9.jpeg"/><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48" name="Group 14">
            <a:extLst>
              <a:ext uri="{FF2B5EF4-FFF2-40B4-BE49-F238E27FC236}">
                <a16:creationId xmlns:a16="http://schemas.microsoft.com/office/drawing/2014/main" id="{3B6185B9-759F-4C5C-96C7-1A8091E0405A}"/>
              </a:ext>
            </a:extLst>
          </p:cNvPr>
          <p:cNvGrpSpPr/>
          <p:nvPr/>
        </p:nvGrpSpPr>
        <p:grpSpPr>
          <a:xfrm>
            <a:off x="-990599" y="-224646"/>
            <a:ext cx="18244374" cy="2017079"/>
            <a:chOff x="3352194" y="0"/>
            <a:chExt cx="19652839" cy="2689439"/>
          </a:xfrm>
        </p:grpSpPr>
        <p:pic>
          <p:nvPicPr>
            <p:cNvPr id="49" name="Picture 15">
              <a:extLst>
                <a:ext uri="{FF2B5EF4-FFF2-40B4-BE49-F238E27FC236}">
                  <a16:creationId xmlns:a16="http://schemas.microsoft.com/office/drawing/2014/main" id="{D33BAED3-16A3-4581-8A40-20EF78349D4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50" name="Picture 16">
              <a:extLst>
                <a:ext uri="{FF2B5EF4-FFF2-40B4-BE49-F238E27FC236}">
                  <a16:creationId xmlns:a16="http://schemas.microsoft.com/office/drawing/2014/main" id="{81D997CF-31B0-4C24-B670-FAE2083D766C}"/>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1" name="Picture 17">
              <a:extLst>
                <a:ext uri="{FF2B5EF4-FFF2-40B4-BE49-F238E27FC236}">
                  <a16:creationId xmlns:a16="http://schemas.microsoft.com/office/drawing/2014/main" id="{50A0C663-FD06-4364-BE98-C3FABC42AD1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52" name="Picture 18">
              <a:extLst>
                <a:ext uri="{FF2B5EF4-FFF2-40B4-BE49-F238E27FC236}">
                  <a16:creationId xmlns:a16="http://schemas.microsoft.com/office/drawing/2014/main" id="{A18EAD00-58EA-4F38-9A05-4A18BD3D190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53" name="Picture 19">
              <a:extLst>
                <a:ext uri="{FF2B5EF4-FFF2-40B4-BE49-F238E27FC236}">
                  <a16:creationId xmlns:a16="http://schemas.microsoft.com/office/drawing/2014/main" id="{A660B270-5BE7-4CFC-82DF-55FE156A70B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54" name="Picture 20">
              <a:extLst>
                <a:ext uri="{FF2B5EF4-FFF2-40B4-BE49-F238E27FC236}">
                  <a16:creationId xmlns:a16="http://schemas.microsoft.com/office/drawing/2014/main" id="{474CA14C-6E7C-4B67-9EC5-8251018CA55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grpSp>
      <p:grpSp>
        <p:nvGrpSpPr>
          <p:cNvPr id="56" name="Group 17">
            <a:extLst>
              <a:ext uri="{FF2B5EF4-FFF2-40B4-BE49-F238E27FC236}">
                <a16:creationId xmlns:a16="http://schemas.microsoft.com/office/drawing/2014/main" id="{B8E7194C-5DDD-49A7-832C-9E1E8141AC9D}"/>
              </a:ext>
            </a:extLst>
          </p:cNvPr>
          <p:cNvGrpSpPr/>
          <p:nvPr/>
        </p:nvGrpSpPr>
        <p:grpSpPr>
          <a:xfrm>
            <a:off x="-586244" y="2400340"/>
            <a:ext cx="2253799" cy="7648898"/>
            <a:chOff x="0" y="3279405"/>
            <a:chExt cx="3005065" cy="9353519"/>
          </a:xfrm>
        </p:grpSpPr>
        <p:pic>
          <p:nvPicPr>
            <p:cNvPr id="58" name="Picture 19">
              <a:extLst>
                <a:ext uri="{FF2B5EF4-FFF2-40B4-BE49-F238E27FC236}">
                  <a16:creationId xmlns:a16="http://schemas.microsoft.com/office/drawing/2014/main" id="{8F8269BA-BA64-490A-8A72-5E4AFB456C0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59" name="Picture 20">
              <a:extLst>
                <a:ext uri="{FF2B5EF4-FFF2-40B4-BE49-F238E27FC236}">
                  <a16:creationId xmlns:a16="http://schemas.microsoft.com/office/drawing/2014/main" id="{1DC1EDE7-D3DF-43B9-A673-032FC1592BD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60" name="Picture 21">
              <a:extLst>
                <a:ext uri="{FF2B5EF4-FFF2-40B4-BE49-F238E27FC236}">
                  <a16:creationId xmlns:a16="http://schemas.microsoft.com/office/drawing/2014/main" id="{29592BF8-73BE-4C19-9EDD-9C0C7F6AFF9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
        <p:nvSpPr>
          <p:cNvPr id="2" name="AutoShape 2"/>
          <p:cNvSpPr/>
          <p:nvPr/>
        </p:nvSpPr>
        <p:spPr>
          <a:xfrm>
            <a:off x="16394731" y="0"/>
            <a:ext cx="1893269" cy="10287000"/>
          </a:xfrm>
          <a:prstGeom prst="rect">
            <a:avLst/>
          </a:prstGeom>
          <a:solidFill>
            <a:srgbClr val="FFFFFF"/>
          </a:solidFill>
        </p:spPr>
      </p:sp>
      <p:grpSp>
        <p:nvGrpSpPr>
          <p:cNvPr id="20" name="Group 20"/>
          <p:cNvGrpSpPr/>
          <p:nvPr/>
        </p:nvGrpSpPr>
        <p:grpSpPr>
          <a:xfrm>
            <a:off x="307627" y="259962"/>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029499" y="2338304"/>
            <a:ext cx="8419816" cy="2846933"/>
          </a:xfrm>
          <a:prstGeom prst="rect">
            <a:avLst/>
          </a:prstGeom>
        </p:spPr>
        <p:txBody>
          <a:bodyPr wrap="square" lIns="0" tIns="0" rIns="0" bIns="0" rtlCol="0" anchor="t">
            <a:spAutoFit/>
          </a:bodyPr>
          <a:lstStyle/>
          <a:p>
            <a:pPr>
              <a:lnSpc>
                <a:spcPts val="11059"/>
              </a:lnSpc>
            </a:pPr>
            <a:r>
              <a:rPr lang="en-IN" sz="8000" spc="207" dirty="0">
                <a:solidFill>
                  <a:srgbClr val="2E4085"/>
                </a:solidFill>
                <a:latin typeface="Tahoma"/>
                <a:cs typeface="Tahoma"/>
              </a:rPr>
              <a:t>Data</a:t>
            </a:r>
            <a:r>
              <a:rPr lang="en-IN" sz="8000" spc="-187" dirty="0">
                <a:solidFill>
                  <a:srgbClr val="2E4085"/>
                </a:solidFill>
                <a:latin typeface="Tahoma"/>
                <a:cs typeface="Tahoma"/>
              </a:rPr>
              <a:t> </a:t>
            </a:r>
            <a:r>
              <a:rPr lang="en-IN" sz="8000" spc="168" dirty="0">
                <a:solidFill>
                  <a:srgbClr val="2E4085"/>
                </a:solidFill>
                <a:latin typeface="Tahoma"/>
                <a:cs typeface="Tahoma"/>
              </a:rPr>
              <a:t>Analysis </a:t>
            </a:r>
            <a:r>
              <a:rPr lang="en-IN" sz="8000" spc="-1687" dirty="0">
                <a:solidFill>
                  <a:srgbClr val="2E4085"/>
                </a:solidFill>
                <a:latin typeface="Tahoma"/>
                <a:cs typeface="Tahoma"/>
              </a:rPr>
              <a:t> </a:t>
            </a:r>
            <a:r>
              <a:rPr lang="en-IN" sz="8000" spc="125" dirty="0">
                <a:solidFill>
                  <a:srgbClr val="2E4085"/>
                </a:solidFill>
                <a:latin typeface="Tahoma"/>
                <a:cs typeface="Tahoma"/>
              </a:rPr>
              <a:t>Portfolio</a:t>
            </a:r>
            <a:endParaRPr lang="en-US" sz="8800" spc="-105" dirty="0">
              <a:solidFill>
                <a:srgbClr val="FFFFFF"/>
              </a:solidFill>
              <a:latin typeface="Graphik Regular" panose="020B0503030202060203" pitchFamily="34" charset="0"/>
            </a:endParaRPr>
          </a:p>
        </p:txBody>
      </p:sp>
      <p:pic>
        <p:nvPicPr>
          <p:cNvPr id="27" name="object 6">
            <a:extLst>
              <a:ext uri="{FF2B5EF4-FFF2-40B4-BE49-F238E27FC236}">
                <a16:creationId xmlns:a16="http://schemas.microsoft.com/office/drawing/2014/main" id="{658FB79B-93B9-4B07-93D7-0ECCB65A2C43}"/>
              </a:ext>
            </a:extLst>
          </p:cNvPr>
          <p:cNvPicPr/>
          <p:nvPr/>
        </p:nvPicPr>
        <p:blipFill>
          <a:blip r:embed="rId7" cstate="print"/>
          <a:stretch>
            <a:fillRect/>
          </a:stretch>
        </p:blipFill>
        <p:spPr>
          <a:xfrm>
            <a:off x="9151414" y="4927170"/>
            <a:ext cx="3572372" cy="4478991"/>
          </a:xfrm>
          <a:prstGeom prst="rect">
            <a:avLst/>
          </a:prstGeom>
        </p:spPr>
      </p:pic>
      <p:sp>
        <p:nvSpPr>
          <p:cNvPr id="45" name="object 4">
            <a:extLst>
              <a:ext uri="{FF2B5EF4-FFF2-40B4-BE49-F238E27FC236}">
                <a16:creationId xmlns:a16="http://schemas.microsoft.com/office/drawing/2014/main" id="{B8DAE6B3-59A0-454C-A045-85BA63A76C4D}"/>
              </a:ext>
            </a:extLst>
          </p:cNvPr>
          <p:cNvSpPr/>
          <p:nvPr/>
        </p:nvSpPr>
        <p:spPr>
          <a:xfrm>
            <a:off x="1029499" y="5334778"/>
            <a:ext cx="4595872" cy="45719"/>
          </a:xfrm>
          <a:custGeom>
            <a:avLst/>
            <a:gdLst/>
            <a:ahLst/>
            <a:cxnLst/>
            <a:rect l="l" t="t" r="r" b="b"/>
            <a:pathLst>
              <a:path w="2364740">
                <a:moveTo>
                  <a:pt x="0" y="0"/>
                </a:moveTo>
                <a:lnTo>
                  <a:pt x="2364398" y="0"/>
                </a:lnTo>
              </a:path>
            </a:pathLst>
          </a:custGeom>
          <a:ln w="84803">
            <a:solidFill>
              <a:srgbClr val="2E4085"/>
            </a:solidFill>
          </a:ln>
        </p:spPr>
        <p:txBody>
          <a:bodyPr wrap="square" lIns="0" tIns="0" rIns="0" bIns="0" rtlCol="0"/>
          <a:lstStyle/>
          <a:p>
            <a:endParaRPr sz="1731"/>
          </a:p>
        </p:txBody>
      </p:sp>
      <p:sp>
        <p:nvSpPr>
          <p:cNvPr id="46" name="TextBox 45">
            <a:extLst>
              <a:ext uri="{FF2B5EF4-FFF2-40B4-BE49-F238E27FC236}">
                <a16:creationId xmlns:a16="http://schemas.microsoft.com/office/drawing/2014/main" id="{362C1BF3-7CA5-4605-9177-713BBADC1C47}"/>
              </a:ext>
            </a:extLst>
          </p:cNvPr>
          <p:cNvSpPr txBox="1"/>
          <p:nvPr/>
        </p:nvSpPr>
        <p:spPr>
          <a:xfrm>
            <a:off x="1276221" y="5334778"/>
            <a:ext cx="3429000" cy="1384995"/>
          </a:xfrm>
          <a:prstGeom prst="rect">
            <a:avLst/>
          </a:prstGeom>
          <a:noFill/>
        </p:spPr>
        <p:txBody>
          <a:bodyPr wrap="square" rtlCol="0">
            <a:spAutoFit/>
          </a:bodyPr>
          <a:lstStyle/>
          <a:p>
            <a:r>
              <a:rPr lang="en-IN" sz="3200" spc="196" dirty="0">
                <a:solidFill>
                  <a:srgbClr val="2E4085"/>
                </a:solidFill>
                <a:latin typeface="Verdana"/>
                <a:cs typeface="Verdana"/>
              </a:rPr>
              <a:t>P</a:t>
            </a:r>
            <a:r>
              <a:rPr lang="en-IN" sz="3200" spc="-34" dirty="0">
                <a:solidFill>
                  <a:srgbClr val="2E4085"/>
                </a:solidFill>
                <a:latin typeface="Verdana"/>
                <a:cs typeface="Verdana"/>
              </a:rPr>
              <a:t>r</a:t>
            </a:r>
            <a:r>
              <a:rPr lang="en-IN" sz="3200" spc="24" dirty="0">
                <a:solidFill>
                  <a:srgbClr val="2E4085"/>
                </a:solidFill>
                <a:latin typeface="Verdana"/>
                <a:cs typeface="Verdana"/>
              </a:rPr>
              <a:t>e</a:t>
            </a:r>
            <a:r>
              <a:rPr lang="en-IN" sz="3200" spc="96" dirty="0">
                <a:solidFill>
                  <a:srgbClr val="2E4085"/>
                </a:solidFill>
                <a:latin typeface="Verdana"/>
                <a:cs typeface="Verdana"/>
              </a:rPr>
              <a:t>p</a:t>
            </a:r>
            <a:r>
              <a:rPr lang="en-IN" sz="3200" spc="-5" dirty="0">
                <a:solidFill>
                  <a:srgbClr val="2E4085"/>
                </a:solidFill>
                <a:latin typeface="Verdana"/>
                <a:cs typeface="Verdana"/>
              </a:rPr>
              <a:t>a</a:t>
            </a:r>
            <a:r>
              <a:rPr lang="en-IN" sz="3200" spc="-34" dirty="0">
                <a:solidFill>
                  <a:srgbClr val="2E4085"/>
                </a:solidFill>
                <a:latin typeface="Verdana"/>
                <a:cs typeface="Verdana"/>
              </a:rPr>
              <a:t>r</a:t>
            </a:r>
            <a:r>
              <a:rPr lang="en-IN" sz="3200" spc="24" dirty="0">
                <a:solidFill>
                  <a:srgbClr val="2E4085"/>
                </a:solidFill>
                <a:latin typeface="Verdana"/>
                <a:cs typeface="Verdana"/>
              </a:rPr>
              <a:t>e</a:t>
            </a:r>
            <a:r>
              <a:rPr lang="en-IN" sz="3200" spc="101" dirty="0">
                <a:solidFill>
                  <a:srgbClr val="2E4085"/>
                </a:solidFill>
                <a:latin typeface="Verdana"/>
                <a:cs typeface="Verdana"/>
              </a:rPr>
              <a:t>d</a:t>
            </a:r>
            <a:r>
              <a:rPr lang="en-IN" sz="3200" spc="-139" dirty="0">
                <a:solidFill>
                  <a:srgbClr val="2E4085"/>
                </a:solidFill>
                <a:latin typeface="Verdana"/>
                <a:cs typeface="Verdana"/>
              </a:rPr>
              <a:t> </a:t>
            </a:r>
            <a:r>
              <a:rPr lang="en-IN" sz="3200" spc="120" dirty="0">
                <a:solidFill>
                  <a:srgbClr val="2E4085"/>
                </a:solidFill>
                <a:latin typeface="Verdana"/>
                <a:cs typeface="Verdana"/>
              </a:rPr>
              <a:t>B</a:t>
            </a:r>
            <a:r>
              <a:rPr lang="en-IN" sz="3200" spc="-58" dirty="0">
                <a:solidFill>
                  <a:srgbClr val="2E4085"/>
                </a:solidFill>
                <a:latin typeface="Verdana"/>
                <a:cs typeface="Verdana"/>
              </a:rPr>
              <a:t>y</a:t>
            </a:r>
            <a:r>
              <a:rPr lang="en-IN" sz="3200" spc="-389" dirty="0">
                <a:solidFill>
                  <a:srgbClr val="2E4085"/>
                </a:solidFill>
                <a:latin typeface="Verdana"/>
                <a:cs typeface="Verdana"/>
              </a:rPr>
              <a:t>:</a:t>
            </a:r>
            <a:r>
              <a:rPr lang="en-IN" sz="3200" spc="-101" dirty="0">
                <a:solidFill>
                  <a:srgbClr val="2E4085"/>
                </a:solidFill>
                <a:latin typeface="Verdana"/>
                <a:cs typeface="Verdana"/>
              </a:rPr>
              <a:t>-  </a:t>
            </a:r>
            <a:r>
              <a:rPr lang="en-IN" sz="3200" spc="43" dirty="0">
                <a:solidFill>
                  <a:srgbClr val="2E4085"/>
                </a:solidFill>
                <a:latin typeface="Verdana"/>
                <a:cs typeface="Verdana"/>
              </a:rPr>
              <a:t>Harsh Shukla</a:t>
            </a:r>
            <a:endParaRPr lang="en-IN" sz="3200" dirty="0">
              <a:latin typeface="Verdana"/>
              <a:cs typeface="Verdana"/>
            </a:endParaRPr>
          </a:p>
          <a:p>
            <a:endParaRPr lang="en-IN" sz="2000" dirty="0"/>
          </a:p>
        </p:txBody>
      </p:sp>
      <p:sp>
        <p:nvSpPr>
          <p:cNvPr id="47" name="Rectangle: Rounded Corners 46">
            <a:extLst>
              <a:ext uri="{FF2B5EF4-FFF2-40B4-BE49-F238E27FC236}">
                <a16:creationId xmlns:a16="http://schemas.microsoft.com/office/drawing/2014/main" id="{697D4A59-18A9-4105-AA9D-EF48836E00B1}"/>
              </a:ext>
            </a:extLst>
          </p:cNvPr>
          <p:cNvSpPr/>
          <p:nvPr/>
        </p:nvSpPr>
        <p:spPr>
          <a:xfrm>
            <a:off x="13171098" y="2881571"/>
            <a:ext cx="2667000" cy="6705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object 16">
            <a:extLst>
              <a:ext uri="{FF2B5EF4-FFF2-40B4-BE49-F238E27FC236}">
                <a16:creationId xmlns:a16="http://schemas.microsoft.com/office/drawing/2014/main" id="{12A7FEE7-EA8F-45E0-AF1E-2CA0DE3C3B19}"/>
              </a:ext>
            </a:extLst>
          </p:cNvPr>
          <p:cNvGrpSpPr/>
          <p:nvPr/>
        </p:nvGrpSpPr>
        <p:grpSpPr>
          <a:xfrm>
            <a:off x="13634241" y="7543319"/>
            <a:ext cx="2622348" cy="2474375"/>
            <a:chOff x="5430557" y="8751506"/>
            <a:chExt cx="1786255" cy="1675130"/>
          </a:xfrm>
        </p:grpSpPr>
        <p:sp>
          <p:nvSpPr>
            <p:cNvPr id="38" name="object 17">
              <a:extLst>
                <a:ext uri="{FF2B5EF4-FFF2-40B4-BE49-F238E27FC236}">
                  <a16:creationId xmlns:a16="http://schemas.microsoft.com/office/drawing/2014/main" id="{51D6C122-30D1-4513-95DE-FFDBE9294DF7}"/>
                </a:ext>
              </a:extLst>
            </p:cNvPr>
            <p:cNvSpPr/>
            <p:nvPr/>
          </p:nvSpPr>
          <p:spPr>
            <a:xfrm>
              <a:off x="5882182" y="9091268"/>
              <a:ext cx="1334770" cy="1334770"/>
            </a:xfrm>
            <a:custGeom>
              <a:avLst/>
              <a:gdLst/>
              <a:ahLst/>
              <a:cxnLst/>
              <a:rect l="l" t="t" r="r" b="b"/>
              <a:pathLst>
                <a:path w="1334770" h="1334770">
                  <a:moveTo>
                    <a:pt x="1334617" y="0"/>
                  </a:moveTo>
                  <a:lnTo>
                    <a:pt x="1224927" y="0"/>
                  </a:lnTo>
                  <a:lnTo>
                    <a:pt x="1224927" y="1225550"/>
                  </a:lnTo>
                  <a:lnTo>
                    <a:pt x="0" y="1225550"/>
                  </a:lnTo>
                  <a:lnTo>
                    <a:pt x="0" y="1334770"/>
                  </a:lnTo>
                  <a:lnTo>
                    <a:pt x="1334617" y="1334770"/>
                  </a:lnTo>
                  <a:lnTo>
                    <a:pt x="1334617" y="1225550"/>
                  </a:lnTo>
                  <a:lnTo>
                    <a:pt x="1334617" y="0"/>
                  </a:lnTo>
                  <a:close/>
                </a:path>
              </a:pathLst>
            </a:custGeom>
            <a:solidFill>
              <a:srgbClr val="2E4085">
                <a:alpha val="64709"/>
              </a:srgbClr>
            </a:solidFill>
          </p:spPr>
          <p:txBody>
            <a:bodyPr wrap="square" lIns="0" tIns="0" rIns="0" bIns="0" rtlCol="0"/>
            <a:lstStyle/>
            <a:p>
              <a:endParaRPr sz="1731"/>
            </a:p>
          </p:txBody>
        </p:sp>
        <p:sp>
          <p:nvSpPr>
            <p:cNvPr id="39" name="object 18">
              <a:extLst>
                <a:ext uri="{FF2B5EF4-FFF2-40B4-BE49-F238E27FC236}">
                  <a16:creationId xmlns:a16="http://schemas.microsoft.com/office/drawing/2014/main" id="{27E22EB7-00F6-4EF3-83AB-12D46CF1E750}"/>
                </a:ext>
              </a:extLst>
            </p:cNvPr>
            <p:cNvSpPr/>
            <p:nvPr/>
          </p:nvSpPr>
          <p:spPr>
            <a:xfrm>
              <a:off x="5526650" y="8814410"/>
              <a:ext cx="944244" cy="523875"/>
            </a:xfrm>
            <a:custGeom>
              <a:avLst/>
              <a:gdLst/>
              <a:ahLst/>
              <a:cxnLst/>
              <a:rect l="l" t="t" r="r" b="b"/>
              <a:pathLst>
                <a:path w="944245" h="523875">
                  <a:moveTo>
                    <a:pt x="910526" y="523652"/>
                  </a:moveTo>
                  <a:lnTo>
                    <a:pt x="33244" y="523652"/>
                  </a:lnTo>
                  <a:lnTo>
                    <a:pt x="20323" y="521042"/>
                  </a:lnTo>
                  <a:lnTo>
                    <a:pt x="9753" y="513930"/>
                  </a:lnTo>
                  <a:lnTo>
                    <a:pt x="2618" y="503389"/>
                  </a:lnTo>
                  <a:lnTo>
                    <a:pt x="0" y="490496"/>
                  </a:lnTo>
                  <a:lnTo>
                    <a:pt x="0" y="33156"/>
                  </a:lnTo>
                  <a:lnTo>
                    <a:pt x="2618" y="20262"/>
                  </a:lnTo>
                  <a:lnTo>
                    <a:pt x="9753" y="9722"/>
                  </a:lnTo>
                  <a:lnTo>
                    <a:pt x="20323" y="2609"/>
                  </a:lnTo>
                  <a:lnTo>
                    <a:pt x="33244" y="0"/>
                  </a:lnTo>
                  <a:lnTo>
                    <a:pt x="910526" y="0"/>
                  </a:lnTo>
                  <a:lnTo>
                    <a:pt x="923463" y="2609"/>
                  </a:lnTo>
                  <a:lnTo>
                    <a:pt x="934036" y="9722"/>
                  </a:lnTo>
                  <a:lnTo>
                    <a:pt x="941169" y="20262"/>
                  </a:lnTo>
                  <a:lnTo>
                    <a:pt x="26137" y="20296"/>
                  </a:lnTo>
                  <a:lnTo>
                    <a:pt x="20350" y="26068"/>
                  </a:lnTo>
                  <a:lnTo>
                    <a:pt x="20350" y="497584"/>
                  </a:lnTo>
                  <a:lnTo>
                    <a:pt x="26137" y="503355"/>
                  </a:lnTo>
                  <a:lnTo>
                    <a:pt x="941176" y="503355"/>
                  </a:lnTo>
                  <a:lnTo>
                    <a:pt x="934036" y="513930"/>
                  </a:lnTo>
                  <a:lnTo>
                    <a:pt x="923463" y="521042"/>
                  </a:lnTo>
                  <a:lnTo>
                    <a:pt x="910526" y="523652"/>
                  </a:lnTo>
                  <a:close/>
                </a:path>
                <a:path w="944245" h="523875">
                  <a:moveTo>
                    <a:pt x="941176" y="503355"/>
                  </a:moveTo>
                  <a:lnTo>
                    <a:pt x="917648" y="503355"/>
                  </a:lnTo>
                  <a:lnTo>
                    <a:pt x="923435" y="497584"/>
                  </a:lnTo>
                  <a:lnTo>
                    <a:pt x="923435" y="26068"/>
                  </a:lnTo>
                  <a:lnTo>
                    <a:pt x="917648" y="20296"/>
                  </a:lnTo>
                  <a:lnTo>
                    <a:pt x="941176" y="20296"/>
                  </a:lnTo>
                  <a:lnTo>
                    <a:pt x="943786" y="33156"/>
                  </a:lnTo>
                  <a:lnTo>
                    <a:pt x="943786" y="490496"/>
                  </a:lnTo>
                  <a:lnTo>
                    <a:pt x="941176" y="503355"/>
                  </a:lnTo>
                  <a:close/>
                </a:path>
              </a:pathLst>
            </a:custGeom>
            <a:solidFill>
              <a:srgbClr val="21A1E2"/>
            </a:solidFill>
          </p:spPr>
          <p:txBody>
            <a:bodyPr wrap="square" lIns="0" tIns="0" rIns="0" bIns="0" rtlCol="0"/>
            <a:lstStyle/>
            <a:p>
              <a:endParaRPr sz="1731"/>
            </a:p>
          </p:txBody>
        </p:sp>
        <p:sp>
          <p:nvSpPr>
            <p:cNvPr id="40" name="object 19">
              <a:extLst>
                <a:ext uri="{FF2B5EF4-FFF2-40B4-BE49-F238E27FC236}">
                  <a16:creationId xmlns:a16="http://schemas.microsoft.com/office/drawing/2014/main" id="{F230E456-9F48-4684-9787-5C09E42CC43D}"/>
                </a:ext>
              </a:extLst>
            </p:cNvPr>
            <p:cNvSpPr/>
            <p:nvPr/>
          </p:nvSpPr>
          <p:spPr>
            <a:xfrm>
              <a:off x="5430545" y="8751518"/>
              <a:ext cx="1122045" cy="906144"/>
            </a:xfrm>
            <a:custGeom>
              <a:avLst/>
              <a:gdLst/>
              <a:ahLst/>
              <a:cxnLst/>
              <a:rect l="l" t="t" r="r" b="b"/>
              <a:pathLst>
                <a:path w="1122045" h="906145">
                  <a:moveTo>
                    <a:pt x="1121829" y="866241"/>
                  </a:moveTo>
                  <a:lnTo>
                    <a:pt x="1119212" y="853376"/>
                  </a:lnTo>
                  <a:lnTo>
                    <a:pt x="1112075" y="842797"/>
                  </a:lnTo>
                  <a:lnTo>
                    <a:pt x="1111148" y="842187"/>
                  </a:lnTo>
                  <a:lnTo>
                    <a:pt x="1113637" y="837145"/>
                  </a:lnTo>
                  <a:lnTo>
                    <a:pt x="1114437" y="833069"/>
                  </a:lnTo>
                  <a:lnTo>
                    <a:pt x="1114831" y="831075"/>
                  </a:lnTo>
                  <a:lnTo>
                    <a:pt x="1114475" y="824649"/>
                  </a:lnTo>
                  <a:lnTo>
                    <a:pt x="1112570" y="818070"/>
                  </a:lnTo>
                  <a:lnTo>
                    <a:pt x="1101471" y="790803"/>
                  </a:lnTo>
                  <a:lnTo>
                    <a:pt x="1101471" y="859142"/>
                  </a:lnTo>
                  <a:lnTo>
                    <a:pt x="1101471" y="879652"/>
                  </a:lnTo>
                  <a:lnTo>
                    <a:pt x="1095692" y="885418"/>
                  </a:lnTo>
                  <a:lnTo>
                    <a:pt x="26162" y="885418"/>
                  </a:lnTo>
                  <a:lnTo>
                    <a:pt x="20358" y="879652"/>
                  </a:lnTo>
                  <a:lnTo>
                    <a:pt x="20358" y="859142"/>
                  </a:lnTo>
                  <a:lnTo>
                    <a:pt x="26162" y="853376"/>
                  </a:lnTo>
                  <a:lnTo>
                    <a:pt x="1095692" y="853376"/>
                  </a:lnTo>
                  <a:lnTo>
                    <a:pt x="1101471" y="859142"/>
                  </a:lnTo>
                  <a:lnTo>
                    <a:pt x="1101471" y="790803"/>
                  </a:lnTo>
                  <a:lnTo>
                    <a:pt x="1094816" y="774458"/>
                  </a:lnTo>
                  <a:lnTo>
                    <a:pt x="1094816" y="830173"/>
                  </a:lnTo>
                  <a:lnTo>
                    <a:pt x="1093304" y="832408"/>
                  </a:lnTo>
                  <a:lnTo>
                    <a:pt x="1091323" y="833069"/>
                  </a:lnTo>
                  <a:lnTo>
                    <a:pt x="1088580" y="833069"/>
                  </a:lnTo>
                  <a:lnTo>
                    <a:pt x="33261" y="833069"/>
                  </a:lnTo>
                  <a:lnTo>
                    <a:pt x="30543" y="833069"/>
                  </a:lnTo>
                  <a:lnTo>
                    <a:pt x="28879" y="832358"/>
                  </a:lnTo>
                  <a:lnTo>
                    <a:pt x="28067" y="831075"/>
                  </a:lnTo>
                  <a:lnTo>
                    <a:pt x="28016" y="829132"/>
                  </a:lnTo>
                  <a:lnTo>
                    <a:pt x="104013" y="667042"/>
                  </a:lnTo>
                  <a:lnTo>
                    <a:pt x="108038" y="661390"/>
                  </a:lnTo>
                  <a:lnTo>
                    <a:pt x="113957" y="656615"/>
                  </a:lnTo>
                  <a:lnTo>
                    <a:pt x="120802" y="653300"/>
                  </a:lnTo>
                  <a:lnTo>
                    <a:pt x="127647" y="652056"/>
                  </a:lnTo>
                  <a:lnTo>
                    <a:pt x="1006805" y="652056"/>
                  </a:lnTo>
                  <a:lnTo>
                    <a:pt x="1094689" y="828078"/>
                  </a:lnTo>
                  <a:lnTo>
                    <a:pt x="1094816" y="830173"/>
                  </a:lnTo>
                  <a:lnTo>
                    <a:pt x="1094816" y="774458"/>
                  </a:lnTo>
                  <a:lnTo>
                    <a:pt x="1047991" y="659396"/>
                  </a:lnTo>
                  <a:lnTo>
                    <a:pt x="1030541" y="639381"/>
                  </a:lnTo>
                  <a:lnTo>
                    <a:pt x="1037450" y="629170"/>
                  </a:lnTo>
                  <a:lnTo>
                    <a:pt x="1040053" y="616292"/>
                  </a:lnTo>
                  <a:lnTo>
                    <a:pt x="1040053" y="33172"/>
                  </a:lnTo>
                  <a:lnTo>
                    <a:pt x="1037450" y="20294"/>
                  </a:lnTo>
                  <a:lnTo>
                    <a:pt x="1030312" y="9715"/>
                  </a:lnTo>
                  <a:lnTo>
                    <a:pt x="1019733" y="2603"/>
                  </a:lnTo>
                  <a:lnTo>
                    <a:pt x="1019708" y="26060"/>
                  </a:lnTo>
                  <a:lnTo>
                    <a:pt x="1019708" y="623404"/>
                  </a:lnTo>
                  <a:lnTo>
                    <a:pt x="1013917" y="629170"/>
                  </a:lnTo>
                  <a:lnTo>
                    <a:pt x="122059" y="629170"/>
                  </a:lnTo>
                  <a:lnTo>
                    <a:pt x="116268" y="623404"/>
                  </a:lnTo>
                  <a:lnTo>
                    <a:pt x="116268" y="26060"/>
                  </a:lnTo>
                  <a:lnTo>
                    <a:pt x="122059" y="20294"/>
                  </a:lnTo>
                  <a:lnTo>
                    <a:pt x="1013917" y="20294"/>
                  </a:lnTo>
                  <a:lnTo>
                    <a:pt x="1019708" y="26060"/>
                  </a:lnTo>
                  <a:lnTo>
                    <a:pt x="1019708" y="2603"/>
                  </a:lnTo>
                  <a:lnTo>
                    <a:pt x="1006805" y="0"/>
                  </a:lnTo>
                  <a:lnTo>
                    <a:pt x="129171" y="0"/>
                  </a:lnTo>
                  <a:lnTo>
                    <a:pt x="116243" y="2603"/>
                  </a:lnTo>
                  <a:lnTo>
                    <a:pt x="105676" y="9715"/>
                  </a:lnTo>
                  <a:lnTo>
                    <a:pt x="98539" y="20269"/>
                  </a:lnTo>
                  <a:lnTo>
                    <a:pt x="95923" y="33172"/>
                  </a:lnTo>
                  <a:lnTo>
                    <a:pt x="95923" y="616292"/>
                  </a:lnTo>
                  <a:lnTo>
                    <a:pt x="98539" y="629170"/>
                  </a:lnTo>
                  <a:lnTo>
                    <a:pt x="104902" y="638606"/>
                  </a:lnTo>
                  <a:lnTo>
                    <a:pt x="103035" y="639483"/>
                  </a:lnTo>
                  <a:lnTo>
                    <a:pt x="10731" y="818070"/>
                  </a:lnTo>
                  <a:lnTo>
                    <a:pt x="7912" y="830173"/>
                  </a:lnTo>
                  <a:lnTo>
                    <a:pt x="8039" y="832358"/>
                  </a:lnTo>
                  <a:lnTo>
                    <a:pt x="8750" y="837031"/>
                  </a:lnTo>
                  <a:lnTo>
                    <a:pt x="10985" y="841971"/>
                  </a:lnTo>
                  <a:lnTo>
                    <a:pt x="9766" y="842797"/>
                  </a:lnTo>
                  <a:lnTo>
                    <a:pt x="2628" y="853351"/>
                  </a:lnTo>
                  <a:lnTo>
                    <a:pt x="0" y="866241"/>
                  </a:lnTo>
                  <a:lnTo>
                    <a:pt x="0" y="872553"/>
                  </a:lnTo>
                  <a:lnTo>
                    <a:pt x="2628" y="885456"/>
                  </a:lnTo>
                  <a:lnTo>
                    <a:pt x="9766" y="895997"/>
                  </a:lnTo>
                  <a:lnTo>
                    <a:pt x="20332" y="903109"/>
                  </a:lnTo>
                  <a:lnTo>
                    <a:pt x="33261" y="905713"/>
                  </a:lnTo>
                  <a:lnTo>
                    <a:pt x="1088580" y="905713"/>
                  </a:lnTo>
                  <a:lnTo>
                    <a:pt x="1101509" y="903109"/>
                  </a:lnTo>
                  <a:lnTo>
                    <a:pt x="1112075" y="895997"/>
                  </a:lnTo>
                  <a:lnTo>
                    <a:pt x="1119212" y="885456"/>
                  </a:lnTo>
                  <a:lnTo>
                    <a:pt x="1121829" y="872553"/>
                  </a:lnTo>
                  <a:lnTo>
                    <a:pt x="1121829" y="866241"/>
                  </a:lnTo>
                  <a:close/>
                </a:path>
              </a:pathLst>
            </a:custGeom>
            <a:solidFill>
              <a:srgbClr val="1B3C86"/>
            </a:solidFill>
          </p:spPr>
          <p:txBody>
            <a:bodyPr wrap="square" lIns="0" tIns="0" rIns="0" bIns="0" rtlCol="0"/>
            <a:lstStyle/>
            <a:p>
              <a:endParaRPr sz="1731"/>
            </a:p>
          </p:txBody>
        </p:sp>
        <p:sp>
          <p:nvSpPr>
            <p:cNvPr id="41" name="object 20">
              <a:extLst>
                <a:ext uri="{FF2B5EF4-FFF2-40B4-BE49-F238E27FC236}">
                  <a16:creationId xmlns:a16="http://schemas.microsoft.com/office/drawing/2014/main" id="{01F0474B-CFE3-4545-907B-A337DE8A9AD7}"/>
                </a:ext>
              </a:extLst>
            </p:cNvPr>
            <p:cNvSpPr/>
            <p:nvPr/>
          </p:nvSpPr>
          <p:spPr>
            <a:xfrm>
              <a:off x="5747930" y="8983189"/>
              <a:ext cx="401955" cy="266065"/>
            </a:xfrm>
            <a:custGeom>
              <a:avLst/>
              <a:gdLst/>
              <a:ahLst/>
              <a:cxnLst/>
              <a:rect l="l" t="t" r="r" b="b"/>
              <a:pathLst>
                <a:path w="401954" h="266065">
                  <a:moveTo>
                    <a:pt x="13768" y="265901"/>
                  </a:moveTo>
                  <a:lnTo>
                    <a:pt x="11160" y="265901"/>
                  </a:lnTo>
                  <a:lnTo>
                    <a:pt x="8553" y="265901"/>
                  </a:lnTo>
                  <a:lnTo>
                    <a:pt x="5962" y="264918"/>
                  </a:lnTo>
                  <a:lnTo>
                    <a:pt x="0" y="258972"/>
                  </a:lnTo>
                  <a:lnTo>
                    <a:pt x="0" y="252550"/>
                  </a:lnTo>
                  <a:lnTo>
                    <a:pt x="166651" y="86339"/>
                  </a:lnTo>
                  <a:lnTo>
                    <a:pt x="173090" y="86339"/>
                  </a:lnTo>
                  <a:lnTo>
                    <a:pt x="237830" y="150908"/>
                  </a:lnTo>
                  <a:lnTo>
                    <a:pt x="386929" y="47"/>
                  </a:lnTo>
                  <a:lnTo>
                    <a:pt x="393368" y="0"/>
                  </a:lnTo>
                  <a:lnTo>
                    <a:pt x="401381" y="7880"/>
                  </a:lnTo>
                  <a:lnTo>
                    <a:pt x="401429" y="14302"/>
                  </a:lnTo>
                  <a:lnTo>
                    <a:pt x="243236" y="174360"/>
                  </a:lnTo>
                  <a:lnTo>
                    <a:pt x="240644" y="175454"/>
                  </a:lnTo>
                  <a:lnTo>
                    <a:pt x="235191" y="175454"/>
                  </a:lnTo>
                  <a:lnTo>
                    <a:pt x="232599" y="174392"/>
                  </a:lnTo>
                  <a:lnTo>
                    <a:pt x="169863" y="111821"/>
                  </a:lnTo>
                  <a:lnTo>
                    <a:pt x="16359" y="264918"/>
                  </a:lnTo>
                  <a:lnTo>
                    <a:pt x="13768" y="265901"/>
                  </a:lnTo>
                  <a:close/>
                </a:path>
              </a:pathLst>
            </a:custGeom>
            <a:solidFill>
              <a:srgbClr val="21A1E2"/>
            </a:solidFill>
          </p:spPr>
          <p:txBody>
            <a:bodyPr wrap="square" lIns="0" tIns="0" rIns="0" bIns="0" rtlCol="0"/>
            <a:lstStyle/>
            <a:p>
              <a:endParaRPr sz="1731"/>
            </a:p>
          </p:txBody>
        </p:sp>
        <p:pic>
          <p:nvPicPr>
            <p:cNvPr id="42" name="object 21">
              <a:extLst>
                <a:ext uri="{FF2B5EF4-FFF2-40B4-BE49-F238E27FC236}">
                  <a16:creationId xmlns:a16="http://schemas.microsoft.com/office/drawing/2014/main" id="{3ABFA480-6532-487A-A017-D48E6C9F500E}"/>
                </a:ext>
              </a:extLst>
            </p:cNvPr>
            <p:cNvPicPr/>
            <p:nvPr/>
          </p:nvPicPr>
          <p:blipFill>
            <a:blip r:embed="rId8" cstate="print"/>
            <a:stretch>
              <a:fillRect/>
            </a:stretch>
          </p:blipFill>
          <p:spPr>
            <a:xfrm>
              <a:off x="6087417" y="8910327"/>
              <a:ext cx="129273" cy="129359"/>
            </a:xfrm>
            <a:prstGeom prst="rect">
              <a:avLst/>
            </a:prstGeom>
          </p:spPr>
        </p:pic>
        <p:pic>
          <p:nvPicPr>
            <p:cNvPr id="43" name="object 22">
              <a:extLst>
                <a:ext uri="{FF2B5EF4-FFF2-40B4-BE49-F238E27FC236}">
                  <a16:creationId xmlns:a16="http://schemas.microsoft.com/office/drawing/2014/main" id="{8A969C5C-9E2E-471F-90C1-DF9E936A37A5}"/>
                </a:ext>
              </a:extLst>
            </p:cNvPr>
            <p:cNvPicPr/>
            <p:nvPr/>
          </p:nvPicPr>
          <p:blipFill>
            <a:blip r:embed="rId9" cstate="print"/>
            <a:stretch>
              <a:fillRect/>
            </a:stretch>
          </p:blipFill>
          <p:spPr>
            <a:xfrm>
              <a:off x="5643522" y="8877583"/>
              <a:ext cx="231296" cy="230683"/>
            </a:xfrm>
            <a:prstGeom prst="rect">
              <a:avLst/>
            </a:prstGeom>
          </p:spPr>
        </p:pic>
        <p:pic>
          <p:nvPicPr>
            <p:cNvPr id="44" name="object 23">
              <a:extLst>
                <a:ext uri="{FF2B5EF4-FFF2-40B4-BE49-F238E27FC236}">
                  <a16:creationId xmlns:a16="http://schemas.microsoft.com/office/drawing/2014/main" id="{C99B4C47-79EC-4A3F-BA70-774CEE3CE84D}"/>
                </a:ext>
              </a:extLst>
            </p:cNvPr>
            <p:cNvPicPr/>
            <p:nvPr/>
          </p:nvPicPr>
          <p:blipFill>
            <a:blip r:embed="rId10" cstate="print"/>
            <a:stretch>
              <a:fillRect/>
            </a:stretch>
          </p:blipFill>
          <p:spPr>
            <a:xfrm>
              <a:off x="6089198" y="9071907"/>
              <a:ext cx="230342" cy="188393"/>
            </a:xfrm>
            <a:prstGeom prst="rect">
              <a:avLst/>
            </a:prstGeom>
          </p:spPr>
        </p:pic>
      </p:grpSp>
      <p:grpSp>
        <p:nvGrpSpPr>
          <p:cNvPr id="29" name="object 8">
            <a:extLst>
              <a:ext uri="{FF2B5EF4-FFF2-40B4-BE49-F238E27FC236}">
                <a16:creationId xmlns:a16="http://schemas.microsoft.com/office/drawing/2014/main" id="{AB608374-B650-4004-AD22-2B97B6600E7A}"/>
              </a:ext>
            </a:extLst>
          </p:cNvPr>
          <p:cNvGrpSpPr/>
          <p:nvPr/>
        </p:nvGrpSpPr>
        <p:grpSpPr>
          <a:xfrm>
            <a:off x="13793112" y="5574473"/>
            <a:ext cx="1541049" cy="1560124"/>
            <a:chOff x="5429021" y="6758088"/>
            <a:chExt cx="1357630" cy="1372235"/>
          </a:xfrm>
        </p:grpSpPr>
        <p:sp>
          <p:nvSpPr>
            <p:cNvPr id="30" name="object 9">
              <a:extLst>
                <a:ext uri="{FF2B5EF4-FFF2-40B4-BE49-F238E27FC236}">
                  <a16:creationId xmlns:a16="http://schemas.microsoft.com/office/drawing/2014/main" id="{005E24B4-B234-475B-B695-BA3413F6F1E0}"/>
                </a:ext>
              </a:extLst>
            </p:cNvPr>
            <p:cNvSpPr/>
            <p:nvPr/>
          </p:nvSpPr>
          <p:spPr>
            <a:xfrm>
              <a:off x="5572659" y="7704980"/>
              <a:ext cx="104139" cy="284480"/>
            </a:xfrm>
            <a:custGeom>
              <a:avLst/>
              <a:gdLst/>
              <a:ahLst/>
              <a:cxnLst/>
              <a:rect l="l" t="t" r="r" b="b"/>
              <a:pathLst>
                <a:path w="104139" h="284479">
                  <a:moveTo>
                    <a:pt x="96995" y="284407"/>
                  </a:moveTo>
                  <a:lnTo>
                    <a:pt x="6847" y="284407"/>
                  </a:lnTo>
                  <a:lnTo>
                    <a:pt x="0" y="277537"/>
                  </a:lnTo>
                  <a:lnTo>
                    <a:pt x="0" y="6846"/>
                  </a:lnTo>
                  <a:lnTo>
                    <a:pt x="6847" y="0"/>
                  </a:lnTo>
                  <a:lnTo>
                    <a:pt x="96995" y="0"/>
                  </a:lnTo>
                  <a:lnTo>
                    <a:pt x="103843" y="6846"/>
                  </a:lnTo>
                  <a:lnTo>
                    <a:pt x="103843" y="30640"/>
                  </a:lnTo>
                  <a:lnTo>
                    <a:pt x="30647" y="30640"/>
                  </a:lnTo>
                  <a:lnTo>
                    <a:pt x="30647" y="253766"/>
                  </a:lnTo>
                  <a:lnTo>
                    <a:pt x="103843" y="253766"/>
                  </a:lnTo>
                  <a:lnTo>
                    <a:pt x="103843" y="277537"/>
                  </a:lnTo>
                  <a:lnTo>
                    <a:pt x="96995" y="284407"/>
                  </a:lnTo>
                  <a:close/>
                </a:path>
                <a:path w="104139" h="284479">
                  <a:moveTo>
                    <a:pt x="103843" y="253766"/>
                  </a:moveTo>
                  <a:lnTo>
                    <a:pt x="73195" y="253766"/>
                  </a:lnTo>
                  <a:lnTo>
                    <a:pt x="73195" y="30640"/>
                  </a:lnTo>
                  <a:lnTo>
                    <a:pt x="103843" y="30640"/>
                  </a:lnTo>
                  <a:lnTo>
                    <a:pt x="103843" y="253766"/>
                  </a:lnTo>
                  <a:close/>
                </a:path>
              </a:pathLst>
            </a:custGeom>
            <a:solidFill>
              <a:srgbClr val="21A1E2"/>
            </a:solidFill>
          </p:spPr>
          <p:txBody>
            <a:bodyPr wrap="square" lIns="0" tIns="0" rIns="0" bIns="0" rtlCol="0"/>
            <a:lstStyle/>
            <a:p>
              <a:endParaRPr sz="1731"/>
            </a:p>
          </p:txBody>
        </p:sp>
        <p:pic>
          <p:nvPicPr>
            <p:cNvPr id="31" name="object 10">
              <a:extLst>
                <a:ext uri="{FF2B5EF4-FFF2-40B4-BE49-F238E27FC236}">
                  <a16:creationId xmlns:a16="http://schemas.microsoft.com/office/drawing/2014/main" id="{585D0A51-8EA8-4FD3-8164-6FC792F60EF3}"/>
                </a:ext>
              </a:extLst>
            </p:cNvPr>
            <p:cNvPicPr/>
            <p:nvPr/>
          </p:nvPicPr>
          <p:blipFill>
            <a:blip r:embed="rId11" cstate="print"/>
            <a:stretch>
              <a:fillRect/>
            </a:stretch>
          </p:blipFill>
          <p:spPr>
            <a:xfrm>
              <a:off x="5694173" y="7772174"/>
              <a:ext cx="225381" cy="217213"/>
            </a:xfrm>
            <a:prstGeom prst="rect">
              <a:avLst/>
            </a:prstGeom>
          </p:spPr>
        </p:pic>
        <p:sp>
          <p:nvSpPr>
            <p:cNvPr id="32" name="object 11">
              <a:extLst>
                <a:ext uri="{FF2B5EF4-FFF2-40B4-BE49-F238E27FC236}">
                  <a16:creationId xmlns:a16="http://schemas.microsoft.com/office/drawing/2014/main" id="{76488DFF-33E9-46F8-8927-754C11A4339C}"/>
                </a:ext>
              </a:extLst>
            </p:cNvPr>
            <p:cNvSpPr/>
            <p:nvPr/>
          </p:nvSpPr>
          <p:spPr>
            <a:xfrm>
              <a:off x="5570499" y="6968413"/>
              <a:ext cx="302895" cy="668020"/>
            </a:xfrm>
            <a:custGeom>
              <a:avLst/>
              <a:gdLst/>
              <a:ahLst/>
              <a:cxnLst/>
              <a:rect l="l" t="t" r="r" b="b"/>
              <a:pathLst>
                <a:path w="302895" h="668020">
                  <a:moveTo>
                    <a:pt x="296379" y="435724"/>
                  </a:moveTo>
                  <a:lnTo>
                    <a:pt x="289521" y="428879"/>
                  </a:lnTo>
                  <a:lnTo>
                    <a:pt x="200164" y="428879"/>
                  </a:lnTo>
                  <a:lnTo>
                    <a:pt x="194856" y="432155"/>
                  </a:lnTo>
                  <a:lnTo>
                    <a:pt x="144373" y="533057"/>
                  </a:lnTo>
                  <a:lnTo>
                    <a:pt x="78130" y="533057"/>
                  </a:lnTo>
                  <a:lnTo>
                    <a:pt x="73215" y="535736"/>
                  </a:lnTo>
                  <a:lnTo>
                    <a:pt x="0" y="651522"/>
                  </a:lnTo>
                  <a:lnTo>
                    <a:pt x="2133" y="660971"/>
                  </a:lnTo>
                  <a:lnTo>
                    <a:pt x="11823" y="667105"/>
                  </a:lnTo>
                  <a:lnTo>
                    <a:pt x="14655" y="667867"/>
                  </a:lnTo>
                  <a:lnTo>
                    <a:pt x="17449" y="667867"/>
                  </a:lnTo>
                  <a:lnTo>
                    <a:pt x="22529" y="667867"/>
                  </a:lnTo>
                  <a:lnTo>
                    <a:pt x="27508" y="665327"/>
                  </a:lnTo>
                  <a:lnTo>
                    <a:pt x="91821" y="563689"/>
                  </a:lnTo>
                  <a:lnTo>
                    <a:pt x="159651" y="563689"/>
                  </a:lnTo>
                  <a:lnTo>
                    <a:pt x="164973" y="560412"/>
                  </a:lnTo>
                  <a:lnTo>
                    <a:pt x="215442" y="459511"/>
                  </a:lnTo>
                  <a:lnTo>
                    <a:pt x="289521" y="459511"/>
                  </a:lnTo>
                  <a:lnTo>
                    <a:pt x="296379" y="452640"/>
                  </a:lnTo>
                  <a:lnTo>
                    <a:pt x="296379" y="435724"/>
                  </a:lnTo>
                  <a:close/>
                </a:path>
                <a:path w="302895" h="668020">
                  <a:moveTo>
                    <a:pt x="302856" y="150304"/>
                  </a:moveTo>
                  <a:lnTo>
                    <a:pt x="300075" y="133045"/>
                  </a:lnTo>
                  <a:lnTo>
                    <a:pt x="295186" y="102870"/>
                  </a:lnTo>
                  <a:lnTo>
                    <a:pt x="273837" y="61620"/>
                  </a:lnTo>
                  <a:lnTo>
                    <a:pt x="271424" y="59207"/>
                  </a:lnTo>
                  <a:lnTo>
                    <a:pt x="271424" y="163690"/>
                  </a:lnTo>
                  <a:lnTo>
                    <a:pt x="260311" y="202209"/>
                  </a:lnTo>
                  <a:lnTo>
                    <a:pt x="237744" y="234175"/>
                  </a:lnTo>
                  <a:lnTo>
                    <a:pt x="206108" y="257200"/>
                  </a:lnTo>
                  <a:lnTo>
                    <a:pt x="167817" y="268897"/>
                  </a:lnTo>
                  <a:lnTo>
                    <a:pt x="167817" y="163690"/>
                  </a:lnTo>
                  <a:lnTo>
                    <a:pt x="271424" y="163690"/>
                  </a:lnTo>
                  <a:lnTo>
                    <a:pt x="271424" y="59207"/>
                  </a:lnTo>
                  <a:lnTo>
                    <a:pt x="270827" y="58610"/>
                  </a:lnTo>
                  <a:lnTo>
                    <a:pt x="270827" y="133045"/>
                  </a:lnTo>
                  <a:lnTo>
                    <a:pt x="167817" y="133045"/>
                  </a:lnTo>
                  <a:lnTo>
                    <a:pt x="167817" y="31737"/>
                  </a:lnTo>
                  <a:lnTo>
                    <a:pt x="205244" y="43027"/>
                  </a:lnTo>
                  <a:lnTo>
                    <a:pt x="236359" y="65151"/>
                  </a:lnTo>
                  <a:lnTo>
                    <a:pt x="258953" y="95897"/>
                  </a:lnTo>
                  <a:lnTo>
                    <a:pt x="270827" y="133045"/>
                  </a:lnTo>
                  <a:lnTo>
                    <a:pt x="270827" y="58610"/>
                  </a:lnTo>
                  <a:lnTo>
                    <a:pt x="243954" y="31737"/>
                  </a:lnTo>
                  <a:lnTo>
                    <a:pt x="241287" y="29070"/>
                  </a:lnTo>
                  <a:lnTo>
                    <a:pt x="200037" y="7696"/>
                  </a:lnTo>
                  <a:lnTo>
                    <a:pt x="152590" y="0"/>
                  </a:lnTo>
                  <a:lnTo>
                    <a:pt x="152425" y="0"/>
                  </a:lnTo>
                  <a:lnTo>
                    <a:pt x="137172" y="2476"/>
                  </a:lnTo>
                  <a:lnTo>
                    <a:pt x="137172" y="31737"/>
                  </a:lnTo>
                  <a:lnTo>
                    <a:pt x="137172" y="133045"/>
                  </a:lnTo>
                  <a:lnTo>
                    <a:pt x="137172" y="163690"/>
                  </a:lnTo>
                  <a:lnTo>
                    <a:pt x="137172" y="268897"/>
                  </a:lnTo>
                  <a:lnTo>
                    <a:pt x="98894" y="257200"/>
                  </a:lnTo>
                  <a:lnTo>
                    <a:pt x="67284" y="234175"/>
                  </a:lnTo>
                  <a:lnTo>
                    <a:pt x="44716" y="202209"/>
                  </a:lnTo>
                  <a:lnTo>
                    <a:pt x="33591" y="163690"/>
                  </a:lnTo>
                  <a:lnTo>
                    <a:pt x="137172" y="163690"/>
                  </a:lnTo>
                  <a:lnTo>
                    <a:pt x="137172" y="133045"/>
                  </a:lnTo>
                  <a:lnTo>
                    <a:pt x="34188" y="133045"/>
                  </a:lnTo>
                  <a:lnTo>
                    <a:pt x="46062" y="95897"/>
                  </a:lnTo>
                  <a:lnTo>
                    <a:pt x="68656" y="65151"/>
                  </a:lnTo>
                  <a:lnTo>
                    <a:pt x="99771" y="43027"/>
                  </a:lnTo>
                  <a:lnTo>
                    <a:pt x="137172" y="31737"/>
                  </a:lnTo>
                  <a:lnTo>
                    <a:pt x="137172" y="2476"/>
                  </a:lnTo>
                  <a:lnTo>
                    <a:pt x="63728" y="29070"/>
                  </a:lnTo>
                  <a:lnTo>
                    <a:pt x="31178" y="61620"/>
                  </a:lnTo>
                  <a:lnTo>
                    <a:pt x="9829" y="102870"/>
                  </a:lnTo>
                  <a:lnTo>
                    <a:pt x="2159" y="150304"/>
                  </a:lnTo>
                  <a:lnTo>
                    <a:pt x="9829" y="197777"/>
                  </a:lnTo>
                  <a:lnTo>
                    <a:pt x="31203" y="239039"/>
                  </a:lnTo>
                  <a:lnTo>
                    <a:pt x="63766" y="271602"/>
                  </a:lnTo>
                  <a:lnTo>
                    <a:pt x="105029" y="292963"/>
                  </a:lnTo>
                  <a:lnTo>
                    <a:pt x="152501" y="300634"/>
                  </a:lnTo>
                  <a:lnTo>
                    <a:pt x="199974" y="292963"/>
                  </a:lnTo>
                  <a:lnTo>
                    <a:pt x="241249" y="271602"/>
                  </a:lnTo>
                  <a:lnTo>
                    <a:pt x="243941" y="268897"/>
                  </a:lnTo>
                  <a:lnTo>
                    <a:pt x="273812" y="239039"/>
                  </a:lnTo>
                  <a:lnTo>
                    <a:pt x="295186" y="197777"/>
                  </a:lnTo>
                  <a:lnTo>
                    <a:pt x="300697" y="163690"/>
                  </a:lnTo>
                  <a:lnTo>
                    <a:pt x="302856" y="150304"/>
                  </a:lnTo>
                  <a:close/>
                </a:path>
              </a:pathLst>
            </a:custGeom>
            <a:solidFill>
              <a:srgbClr val="21A1E2"/>
            </a:solidFill>
          </p:spPr>
          <p:txBody>
            <a:bodyPr wrap="square" lIns="0" tIns="0" rIns="0" bIns="0" rtlCol="0"/>
            <a:lstStyle/>
            <a:p>
              <a:endParaRPr sz="1731"/>
            </a:p>
          </p:txBody>
        </p:sp>
        <p:pic>
          <p:nvPicPr>
            <p:cNvPr id="33" name="object 12">
              <a:extLst>
                <a:ext uri="{FF2B5EF4-FFF2-40B4-BE49-F238E27FC236}">
                  <a16:creationId xmlns:a16="http://schemas.microsoft.com/office/drawing/2014/main" id="{E7441F0A-D492-4CF6-A23C-03E839F3EC71}"/>
                </a:ext>
              </a:extLst>
            </p:cNvPr>
            <p:cNvPicPr/>
            <p:nvPr/>
          </p:nvPicPr>
          <p:blipFill>
            <a:blip r:embed="rId12" cstate="print"/>
            <a:stretch>
              <a:fillRect/>
            </a:stretch>
          </p:blipFill>
          <p:spPr>
            <a:xfrm>
              <a:off x="5788703" y="7338513"/>
              <a:ext cx="101736" cy="143747"/>
            </a:xfrm>
            <a:prstGeom prst="rect">
              <a:avLst/>
            </a:prstGeom>
          </p:spPr>
        </p:pic>
        <p:sp>
          <p:nvSpPr>
            <p:cNvPr id="34" name="object 13">
              <a:extLst>
                <a:ext uri="{FF2B5EF4-FFF2-40B4-BE49-F238E27FC236}">
                  <a16:creationId xmlns:a16="http://schemas.microsoft.com/office/drawing/2014/main" id="{B30DD173-9A50-47A9-BF0E-95984E0F6769}"/>
                </a:ext>
              </a:extLst>
            </p:cNvPr>
            <p:cNvSpPr/>
            <p:nvPr/>
          </p:nvSpPr>
          <p:spPr>
            <a:xfrm>
              <a:off x="5429021" y="6758088"/>
              <a:ext cx="1069975" cy="1372235"/>
            </a:xfrm>
            <a:custGeom>
              <a:avLst/>
              <a:gdLst/>
              <a:ahLst/>
              <a:cxnLst/>
              <a:rect l="l" t="t" r="r" b="b"/>
              <a:pathLst>
                <a:path w="1069975" h="1372234">
                  <a:moveTo>
                    <a:pt x="913714" y="1207516"/>
                  </a:moveTo>
                  <a:lnTo>
                    <a:pt x="906830" y="1200670"/>
                  </a:lnTo>
                  <a:lnTo>
                    <a:pt x="571169" y="1200670"/>
                  </a:lnTo>
                  <a:lnTo>
                    <a:pt x="564324" y="1207516"/>
                  </a:lnTo>
                  <a:lnTo>
                    <a:pt x="564324" y="1224432"/>
                  </a:lnTo>
                  <a:lnTo>
                    <a:pt x="571169" y="1231303"/>
                  </a:lnTo>
                  <a:lnTo>
                    <a:pt x="898385" y="1231303"/>
                  </a:lnTo>
                  <a:lnTo>
                    <a:pt x="906830" y="1231303"/>
                  </a:lnTo>
                  <a:lnTo>
                    <a:pt x="913714" y="1224432"/>
                  </a:lnTo>
                  <a:lnTo>
                    <a:pt x="913714" y="1207516"/>
                  </a:lnTo>
                  <a:close/>
                </a:path>
                <a:path w="1069975" h="1372234">
                  <a:moveTo>
                    <a:pt x="913714" y="1117892"/>
                  </a:moveTo>
                  <a:lnTo>
                    <a:pt x="906830" y="1111046"/>
                  </a:lnTo>
                  <a:lnTo>
                    <a:pt x="571169" y="1111046"/>
                  </a:lnTo>
                  <a:lnTo>
                    <a:pt x="564324" y="1117892"/>
                  </a:lnTo>
                  <a:lnTo>
                    <a:pt x="564324" y="1134808"/>
                  </a:lnTo>
                  <a:lnTo>
                    <a:pt x="571169" y="1141679"/>
                  </a:lnTo>
                  <a:lnTo>
                    <a:pt x="898385" y="1141679"/>
                  </a:lnTo>
                  <a:lnTo>
                    <a:pt x="906830" y="1141679"/>
                  </a:lnTo>
                  <a:lnTo>
                    <a:pt x="913714" y="1134808"/>
                  </a:lnTo>
                  <a:lnTo>
                    <a:pt x="913714" y="1117892"/>
                  </a:lnTo>
                  <a:close/>
                </a:path>
                <a:path w="1069975" h="1372234">
                  <a:moveTo>
                    <a:pt x="913714" y="1028268"/>
                  </a:moveTo>
                  <a:lnTo>
                    <a:pt x="906830" y="1021422"/>
                  </a:lnTo>
                  <a:lnTo>
                    <a:pt x="571169" y="1021422"/>
                  </a:lnTo>
                  <a:lnTo>
                    <a:pt x="564324" y="1028268"/>
                  </a:lnTo>
                  <a:lnTo>
                    <a:pt x="564324" y="1045184"/>
                  </a:lnTo>
                  <a:lnTo>
                    <a:pt x="571169" y="1052055"/>
                  </a:lnTo>
                  <a:lnTo>
                    <a:pt x="898385" y="1052055"/>
                  </a:lnTo>
                  <a:lnTo>
                    <a:pt x="906830" y="1052055"/>
                  </a:lnTo>
                  <a:lnTo>
                    <a:pt x="913714" y="1045184"/>
                  </a:lnTo>
                  <a:lnTo>
                    <a:pt x="913714" y="1028268"/>
                  </a:lnTo>
                  <a:close/>
                </a:path>
                <a:path w="1069975" h="1372234">
                  <a:moveTo>
                    <a:pt x="913714" y="811453"/>
                  </a:moveTo>
                  <a:lnTo>
                    <a:pt x="906830" y="804583"/>
                  </a:lnTo>
                  <a:lnTo>
                    <a:pt x="571169" y="804583"/>
                  </a:lnTo>
                  <a:lnTo>
                    <a:pt x="564324" y="811453"/>
                  </a:lnTo>
                  <a:lnTo>
                    <a:pt x="564324" y="828382"/>
                  </a:lnTo>
                  <a:lnTo>
                    <a:pt x="571169" y="835228"/>
                  </a:lnTo>
                  <a:lnTo>
                    <a:pt x="898385" y="835228"/>
                  </a:lnTo>
                  <a:lnTo>
                    <a:pt x="906830" y="835228"/>
                  </a:lnTo>
                  <a:lnTo>
                    <a:pt x="913714" y="828382"/>
                  </a:lnTo>
                  <a:lnTo>
                    <a:pt x="913714" y="811453"/>
                  </a:lnTo>
                  <a:close/>
                </a:path>
                <a:path w="1069975" h="1372234">
                  <a:moveTo>
                    <a:pt x="913714" y="721829"/>
                  </a:moveTo>
                  <a:lnTo>
                    <a:pt x="906830" y="714959"/>
                  </a:lnTo>
                  <a:lnTo>
                    <a:pt x="571169" y="714959"/>
                  </a:lnTo>
                  <a:lnTo>
                    <a:pt x="564324" y="721829"/>
                  </a:lnTo>
                  <a:lnTo>
                    <a:pt x="564324" y="738759"/>
                  </a:lnTo>
                  <a:lnTo>
                    <a:pt x="571169" y="745604"/>
                  </a:lnTo>
                  <a:lnTo>
                    <a:pt x="898385" y="745604"/>
                  </a:lnTo>
                  <a:lnTo>
                    <a:pt x="906830" y="745604"/>
                  </a:lnTo>
                  <a:lnTo>
                    <a:pt x="913714" y="738759"/>
                  </a:lnTo>
                  <a:lnTo>
                    <a:pt x="913714" y="721829"/>
                  </a:lnTo>
                  <a:close/>
                </a:path>
                <a:path w="1069975" h="1372234">
                  <a:moveTo>
                    <a:pt x="913714" y="632206"/>
                  </a:moveTo>
                  <a:lnTo>
                    <a:pt x="906830" y="625335"/>
                  </a:lnTo>
                  <a:lnTo>
                    <a:pt x="571169" y="625335"/>
                  </a:lnTo>
                  <a:lnTo>
                    <a:pt x="564324" y="632206"/>
                  </a:lnTo>
                  <a:lnTo>
                    <a:pt x="564324" y="649135"/>
                  </a:lnTo>
                  <a:lnTo>
                    <a:pt x="571169" y="655980"/>
                  </a:lnTo>
                  <a:lnTo>
                    <a:pt x="898385" y="655980"/>
                  </a:lnTo>
                  <a:lnTo>
                    <a:pt x="906830" y="655980"/>
                  </a:lnTo>
                  <a:lnTo>
                    <a:pt x="913714" y="649135"/>
                  </a:lnTo>
                  <a:lnTo>
                    <a:pt x="913714" y="632206"/>
                  </a:lnTo>
                  <a:close/>
                </a:path>
                <a:path w="1069975" h="1372234">
                  <a:moveTo>
                    <a:pt x="913714" y="441807"/>
                  </a:moveTo>
                  <a:lnTo>
                    <a:pt x="906830" y="434936"/>
                  </a:lnTo>
                  <a:lnTo>
                    <a:pt x="571169" y="434936"/>
                  </a:lnTo>
                  <a:lnTo>
                    <a:pt x="564324" y="441807"/>
                  </a:lnTo>
                  <a:lnTo>
                    <a:pt x="564324" y="458724"/>
                  </a:lnTo>
                  <a:lnTo>
                    <a:pt x="571169" y="465582"/>
                  </a:lnTo>
                  <a:lnTo>
                    <a:pt x="898385" y="465582"/>
                  </a:lnTo>
                  <a:lnTo>
                    <a:pt x="906830" y="465582"/>
                  </a:lnTo>
                  <a:lnTo>
                    <a:pt x="913714" y="458724"/>
                  </a:lnTo>
                  <a:lnTo>
                    <a:pt x="913714" y="441807"/>
                  </a:lnTo>
                  <a:close/>
                </a:path>
                <a:path w="1069975" h="1372234">
                  <a:moveTo>
                    <a:pt x="913714" y="352183"/>
                  </a:moveTo>
                  <a:lnTo>
                    <a:pt x="906830" y="345313"/>
                  </a:lnTo>
                  <a:lnTo>
                    <a:pt x="571169" y="345313"/>
                  </a:lnTo>
                  <a:lnTo>
                    <a:pt x="564324" y="352183"/>
                  </a:lnTo>
                  <a:lnTo>
                    <a:pt x="564324" y="369100"/>
                  </a:lnTo>
                  <a:lnTo>
                    <a:pt x="571169" y="375958"/>
                  </a:lnTo>
                  <a:lnTo>
                    <a:pt x="898385" y="375958"/>
                  </a:lnTo>
                  <a:lnTo>
                    <a:pt x="906830" y="375958"/>
                  </a:lnTo>
                  <a:lnTo>
                    <a:pt x="913714" y="369100"/>
                  </a:lnTo>
                  <a:lnTo>
                    <a:pt x="913714" y="352183"/>
                  </a:lnTo>
                  <a:close/>
                </a:path>
                <a:path w="1069975" h="1372234">
                  <a:moveTo>
                    <a:pt x="913714" y="262559"/>
                  </a:moveTo>
                  <a:lnTo>
                    <a:pt x="906830" y="255689"/>
                  </a:lnTo>
                  <a:lnTo>
                    <a:pt x="571169" y="255689"/>
                  </a:lnTo>
                  <a:lnTo>
                    <a:pt x="564324" y="262559"/>
                  </a:lnTo>
                  <a:lnTo>
                    <a:pt x="564324" y="279476"/>
                  </a:lnTo>
                  <a:lnTo>
                    <a:pt x="571169" y="286334"/>
                  </a:lnTo>
                  <a:lnTo>
                    <a:pt x="898385" y="286334"/>
                  </a:lnTo>
                  <a:lnTo>
                    <a:pt x="906830" y="286334"/>
                  </a:lnTo>
                  <a:lnTo>
                    <a:pt x="913714" y="279476"/>
                  </a:lnTo>
                  <a:lnTo>
                    <a:pt x="913714" y="262559"/>
                  </a:lnTo>
                  <a:close/>
                </a:path>
                <a:path w="1069975" h="1372234">
                  <a:moveTo>
                    <a:pt x="1069962" y="236435"/>
                  </a:moveTo>
                  <a:lnTo>
                    <a:pt x="1061770" y="198831"/>
                  </a:lnTo>
                  <a:lnTo>
                    <a:pt x="1041666" y="166014"/>
                  </a:lnTo>
                  <a:lnTo>
                    <a:pt x="911098" y="29806"/>
                  </a:lnTo>
                  <a:lnTo>
                    <a:pt x="878852" y="8636"/>
                  </a:lnTo>
                  <a:lnTo>
                    <a:pt x="841260" y="0"/>
                  </a:lnTo>
                  <a:lnTo>
                    <a:pt x="50063" y="0"/>
                  </a:lnTo>
                  <a:lnTo>
                    <a:pt x="30594" y="3949"/>
                  </a:lnTo>
                  <a:lnTo>
                    <a:pt x="14668" y="14681"/>
                  </a:lnTo>
                  <a:lnTo>
                    <a:pt x="3937" y="30594"/>
                  </a:lnTo>
                  <a:lnTo>
                    <a:pt x="0" y="50063"/>
                  </a:lnTo>
                  <a:lnTo>
                    <a:pt x="0" y="1322108"/>
                  </a:lnTo>
                  <a:lnTo>
                    <a:pt x="3937" y="1341577"/>
                  </a:lnTo>
                  <a:lnTo>
                    <a:pt x="14668" y="1357490"/>
                  </a:lnTo>
                  <a:lnTo>
                    <a:pt x="30594" y="1368234"/>
                  </a:lnTo>
                  <a:lnTo>
                    <a:pt x="50063" y="1372184"/>
                  </a:lnTo>
                  <a:lnTo>
                    <a:pt x="1019873" y="1372184"/>
                  </a:lnTo>
                  <a:lnTo>
                    <a:pt x="1039342" y="1368234"/>
                  </a:lnTo>
                  <a:lnTo>
                    <a:pt x="1055268" y="1357490"/>
                  </a:lnTo>
                  <a:lnTo>
                    <a:pt x="1066025" y="1341577"/>
                  </a:lnTo>
                  <a:lnTo>
                    <a:pt x="1069962" y="1322108"/>
                  </a:lnTo>
                  <a:lnTo>
                    <a:pt x="1069962" y="847623"/>
                  </a:lnTo>
                  <a:lnTo>
                    <a:pt x="1063091" y="840778"/>
                  </a:lnTo>
                  <a:lnTo>
                    <a:pt x="1046162" y="840778"/>
                  </a:lnTo>
                  <a:lnTo>
                    <a:pt x="1039317" y="847623"/>
                  </a:lnTo>
                  <a:lnTo>
                    <a:pt x="1039317" y="1322108"/>
                  </a:lnTo>
                  <a:lnTo>
                    <a:pt x="1037793" y="1329664"/>
                  </a:lnTo>
                  <a:lnTo>
                    <a:pt x="1033614" y="1335836"/>
                  </a:lnTo>
                  <a:lnTo>
                    <a:pt x="1027442" y="1340015"/>
                  </a:lnTo>
                  <a:lnTo>
                    <a:pt x="1019873" y="1341539"/>
                  </a:lnTo>
                  <a:lnTo>
                    <a:pt x="50063" y="1341539"/>
                  </a:lnTo>
                  <a:lnTo>
                    <a:pt x="42506" y="1340015"/>
                  </a:lnTo>
                  <a:lnTo>
                    <a:pt x="36334" y="1335836"/>
                  </a:lnTo>
                  <a:lnTo>
                    <a:pt x="32169" y="1329664"/>
                  </a:lnTo>
                  <a:lnTo>
                    <a:pt x="30645" y="1322108"/>
                  </a:lnTo>
                  <a:lnTo>
                    <a:pt x="30645" y="50063"/>
                  </a:lnTo>
                  <a:lnTo>
                    <a:pt x="32169" y="42506"/>
                  </a:lnTo>
                  <a:lnTo>
                    <a:pt x="36334" y="36334"/>
                  </a:lnTo>
                  <a:lnTo>
                    <a:pt x="42506" y="32169"/>
                  </a:lnTo>
                  <a:lnTo>
                    <a:pt x="50063" y="30645"/>
                  </a:lnTo>
                  <a:lnTo>
                    <a:pt x="841260" y="30645"/>
                  </a:lnTo>
                  <a:lnTo>
                    <a:pt x="879246" y="43256"/>
                  </a:lnTo>
                  <a:lnTo>
                    <a:pt x="1019543" y="187198"/>
                  </a:lnTo>
                  <a:lnTo>
                    <a:pt x="1037704" y="223862"/>
                  </a:lnTo>
                  <a:lnTo>
                    <a:pt x="1039317" y="236435"/>
                  </a:lnTo>
                  <a:lnTo>
                    <a:pt x="1039317" y="594918"/>
                  </a:lnTo>
                  <a:lnTo>
                    <a:pt x="1046162" y="601789"/>
                  </a:lnTo>
                  <a:lnTo>
                    <a:pt x="1063091" y="601789"/>
                  </a:lnTo>
                  <a:lnTo>
                    <a:pt x="1069962" y="594918"/>
                  </a:lnTo>
                  <a:lnTo>
                    <a:pt x="1069962" y="236435"/>
                  </a:lnTo>
                  <a:close/>
                </a:path>
              </a:pathLst>
            </a:custGeom>
            <a:solidFill>
              <a:srgbClr val="1B3C86"/>
            </a:solidFill>
          </p:spPr>
          <p:txBody>
            <a:bodyPr wrap="square" lIns="0" tIns="0" rIns="0" bIns="0" rtlCol="0"/>
            <a:lstStyle/>
            <a:p>
              <a:endParaRPr sz="1731"/>
            </a:p>
          </p:txBody>
        </p:sp>
        <p:pic>
          <p:nvPicPr>
            <p:cNvPr id="35" name="object 14">
              <a:extLst>
                <a:ext uri="{FF2B5EF4-FFF2-40B4-BE49-F238E27FC236}">
                  <a16:creationId xmlns:a16="http://schemas.microsoft.com/office/drawing/2014/main" id="{292826AF-516C-4F60-94CA-465A7D731D52}"/>
                </a:ext>
              </a:extLst>
            </p:cNvPr>
            <p:cNvPicPr/>
            <p:nvPr/>
          </p:nvPicPr>
          <p:blipFill>
            <a:blip r:embed="rId13" cstate="print"/>
            <a:stretch>
              <a:fillRect/>
            </a:stretch>
          </p:blipFill>
          <p:spPr>
            <a:xfrm>
              <a:off x="6297458" y="6783893"/>
              <a:ext cx="184777" cy="195597"/>
            </a:xfrm>
            <a:prstGeom prst="rect">
              <a:avLst/>
            </a:prstGeom>
          </p:spPr>
        </p:pic>
        <p:sp>
          <p:nvSpPr>
            <p:cNvPr id="36" name="object 15">
              <a:extLst>
                <a:ext uri="{FF2B5EF4-FFF2-40B4-BE49-F238E27FC236}">
                  <a16:creationId xmlns:a16="http://schemas.microsoft.com/office/drawing/2014/main" id="{E118BE87-54D7-4E7E-AF20-E9F3384C389F}"/>
                </a:ext>
              </a:extLst>
            </p:cNvPr>
            <p:cNvSpPr/>
            <p:nvPr/>
          </p:nvSpPr>
          <p:spPr>
            <a:xfrm>
              <a:off x="6333278" y="6899873"/>
              <a:ext cx="453390" cy="860425"/>
            </a:xfrm>
            <a:custGeom>
              <a:avLst/>
              <a:gdLst/>
              <a:ahLst/>
              <a:cxnLst/>
              <a:rect l="l" t="t" r="r" b="b"/>
              <a:pathLst>
                <a:path w="453390" h="860425">
                  <a:moveTo>
                    <a:pt x="28995" y="860427"/>
                  </a:moveTo>
                  <a:lnTo>
                    <a:pt x="23656" y="860427"/>
                  </a:lnTo>
                  <a:lnTo>
                    <a:pt x="21477" y="859949"/>
                  </a:lnTo>
                  <a:lnTo>
                    <a:pt x="14414" y="856717"/>
                  </a:lnTo>
                  <a:lnTo>
                    <a:pt x="11038" y="851882"/>
                  </a:lnTo>
                  <a:lnTo>
                    <a:pt x="1915" y="744328"/>
                  </a:lnTo>
                  <a:lnTo>
                    <a:pt x="1771" y="743969"/>
                  </a:lnTo>
                  <a:lnTo>
                    <a:pt x="1532" y="743634"/>
                  </a:lnTo>
                  <a:lnTo>
                    <a:pt x="0" y="739421"/>
                  </a:lnTo>
                  <a:lnTo>
                    <a:pt x="167" y="735208"/>
                  </a:lnTo>
                  <a:lnTo>
                    <a:pt x="317756" y="47684"/>
                  </a:lnTo>
                  <a:lnTo>
                    <a:pt x="353972" y="6743"/>
                  </a:lnTo>
                  <a:lnTo>
                    <a:pt x="381781" y="0"/>
                  </a:lnTo>
                  <a:lnTo>
                    <a:pt x="389449" y="466"/>
                  </a:lnTo>
                  <a:lnTo>
                    <a:pt x="425652" y="14533"/>
                  </a:lnTo>
                  <a:lnTo>
                    <a:pt x="441633" y="30640"/>
                  </a:lnTo>
                  <a:lnTo>
                    <a:pt x="381781" y="30640"/>
                  </a:lnTo>
                  <a:lnTo>
                    <a:pt x="372726" y="32101"/>
                  </a:lnTo>
                  <a:lnTo>
                    <a:pt x="364988" y="35901"/>
                  </a:lnTo>
                  <a:lnTo>
                    <a:pt x="358565" y="41163"/>
                  </a:lnTo>
                  <a:lnTo>
                    <a:pt x="353456" y="47014"/>
                  </a:lnTo>
                  <a:lnTo>
                    <a:pt x="412356" y="74207"/>
                  </a:lnTo>
                  <a:lnTo>
                    <a:pt x="339257" y="74207"/>
                  </a:lnTo>
                  <a:lnTo>
                    <a:pt x="36107" y="730468"/>
                  </a:lnTo>
                  <a:lnTo>
                    <a:pt x="106645" y="763024"/>
                  </a:lnTo>
                  <a:lnTo>
                    <a:pt x="140394" y="763024"/>
                  </a:lnTo>
                  <a:lnTo>
                    <a:pt x="139918" y="764053"/>
                  </a:lnTo>
                  <a:lnTo>
                    <a:pt x="34359" y="764053"/>
                  </a:lnTo>
                  <a:lnTo>
                    <a:pt x="38836" y="816884"/>
                  </a:lnTo>
                  <a:lnTo>
                    <a:pt x="91286" y="816884"/>
                  </a:lnTo>
                  <a:lnTo>
                    <a:pt x="32132" y="859446"/>
                  </a:lnTo>
                  <a:lnTo>
                    <a:pt x="28995" y="860427"/>
                  </a:lnTo>
                  <a:close/>
                </a:path>
                <a:path w="453390" h="860425">
                  <a:moveTo>
                    <a:pt x="451600" y="78229"/>
                  </a:moveTo>
                  <a:lnTo>
                    <a:pt x="421049" y="78229"/>
                  </a:lnTo>
                  <a:lnTo>
                    <a:pt x="422486" y="71311"/>
                  </a:lnTo>
                  <a:lnTo>
                    <a:pt x="423060" y="62861"/>
                  </a:lnTo>
                  <a:lnTo>
                    <a:pt x="393657" y="32196"/>
                  </a:lnTo>
                  <a:lnTo>
                    <a:pt x="387432" y="30640"/>
                  </a:lnTo>
                  <a:lnTo>
                    <a:pt x="441633" y="30640"/>
                  </a:lnTo>
                  <a:lnTo>
                    <a:pt x="443781" y="33418"/>
                  </a:lnTo>
                  <a:lnTo>
                    <a:pt x="449303" y="45123"/>
                  </a:lnTo>
                  <a:lnTo>
                    <a:pt x="452858" y="66298"/>
                  </a:lnTo>
                  <a:lnTo>
                    <a:pt x="451600" y="78229"/>
                  </a:lnTo>
                  <a:close/>
                </a:path>
                <a:path w="453390" h="860425">
                  <a:moveTo>
                    <a:pt x="140394" y="763024"/>
                  </a:moveTo>
                  <a:lnTo>
                    <a:pt x="106645" y="763024"/>
                  </a:lnTo>
                  <a:lnTo>
                    <a:pt x="409795" y="106763"/>
                  </a:lnTo>
                  <a:lnTo>
                    <a:pt x="339257" y="74207"/>
                  </a:lnTo>
                  <a:lnTo>
                    <a:pt x="412356" y="74207"/>
                  </a:lnTo>
                  <a:lnTo>
                    <a:pt x="421049" y="78229"/>
                  </a:lnTo>
                  <a:lnTo>
                    <a:pt x="451600" y="78229"/>
                  </a:lnTo>
                  <a:lnTo>
                    <a:pt x="450865" y="85204"/>
                  </a:lnTo>
                  <a:lnTo>
                    <a:pt x="446744" y="99276"/>
                  </a:lnTo>
                  <a:lnTo>
                    <a:pt x="443915" y="105949"/>
                  </a:lnTo>
                  <a:lnTo>
                    <a:pt x="140394" y="763024"/>
                  </a:lnTo>
                  <a:close/>
                </a:path>
                <a:path w="453390" h="860425">
                  <a:moveTo>
                    <a:pt x="91286" y="816884"/>
                  </a:moveTo>
                  <a:lnTo>
                    <a:pt x="38836" y="816884"/>
                  </a:lnTo>
                  <a:lnTo>
                    <a:pt x="81791" y="785956"/>
                  </a:lnTo>
                  <a:lnTo>
                    <a:pt x="34359" y="764053"/>
                  </a:lnTo>
                  <a:lnTo>
                    <a:pt x="139918" y="764053"/>
                  </a:lnTo>
                  <a:lnTo>
                    <a:pt x="125919" y="794359"/>
                  </a:lnTo>
                  <a:lnTo>
                    <a:pt x="121801" y="797279"/>
                  </a:lnTo>
                  <a:lnTo>
                    <a:pt x="117204" y="798236"/>
                  </a:lnTo>
                  <a:lnTo>
                    <a:pt x="91286" y="816884"/>
                  </a:lnTo>
                  <a:close/>
                </a:path>
              </a:pathLst>
            </a:custGeom>
            <a:solidFill>
              <a:srgbClr val="21A1E2"/>
            </a:solidFill>
          </p:spPr>
          <p:txBody>
            <a:bodyPr wrap="square" lIns="0" tIns="0" rIns="0" bIns="0" rtlCol="0"/>
            <a:lstStyle/>
            <a:p>
              <a:endParaRPr sz="1731"/>
            </a:p>
          </p:txBody>
        </p:sp>
      </p:grpSp>
      <p:pic>
        <p:nvPicPr>
          <p:cNvPr id="28" name="object 7">
            <a:extLst>
              <a:ext uri="{FF2B5EF4-FFF2-40B4-BE49-F238E27FC236}">
                <a16:creationId xmlns:a16="http://schemas.microsoft.com/office/drawing/2014/main" id="{CA9694F1-21DA-4595-8C41-58D39375C8D4}"/>
              </a:ext>
            </a:extLst>
          </p:cNvPr>
          <p:cNvPicPr/>
          <p:nvPr/>
        </p:nvPicPr>
        <p:blipFill>
          <a:blip r:embed="rId14" cstate="print"/>
          <a:stretch>
            <a:fillRect/>
          </a:stretch>
        </p:blipFill>
        <p:spPr>
          <a:xfrm>
            <a:off x="13684575" y="3531522"/>
            <a:ext cx="1764323" cy="1561037"/>
          </a:xfrm>
          <a:prstGeom prst="rect">
            <a:avLst/>
          </a:prstGeom>
          <a:ln>
            <a:noFill/>
          </a:ln>
        </p:spPr>
      </p:pic>
      <p:sp>
        <p:nvSpPr>
          <p:cNvPr id="25" name="object 5">
            <a:extLst>
              <a:ext uri="{FF2B5EF4-FFF2-40B4-BE49-F238E27FC236}">
                <a16:creationId xmlns:a16="http://schemas.microsoft.com/office/drawing/2014/main" id="{55AD2621-216E-4849-9EF3-9EE167A0FC67}"/>
              </a:ext>
            </a:extLst>
          </p:cNvPr>
          <p:cNvSpPr/>
          <p:nvPr/>
        </p:nvSpPr>
        <p:spPr>
          <a:xfrm>
            <a:off x="274073" y="208142"/>
            <a:ext cx="2172175" cy="2172175"/>
          </a:xfrm>
          <a:custGeom>
            <a:avLst/>
            <a:gdLst/>
            <a:ahLst/>
            <a:cxnLst/>
            <a:rect l="l" t="t" r="r" b="b"/>
            <a:pathLst>
              <a:path w="2259330" h="2259330">
                <a:moveTo>
                  <a:pt x="2259317" y="0"/>
                </a:moveTo>
                <a:lnTo>
                  <a:pt x="0" y="0"/>
                </a:lnTo>
                <a:lnTo>
                  <a:pt x="0" y="185420"/>
                </a:lnTo>
                <a:lnTo>
                  <a:pt x="0" y="2259330"/>
                </a:lnTo>
                <a:lnTo>
                  <a:pt x="185699" y="2259330"/>
                </a:lnTo>
                <a:lnTo>
                  <a:pt x="185699" y="185420"/>
                </a:lnTo>
                <a:lnTo>
                  <a:pt x="2259317" y="185420"/>
                </a:lnTo>
                <a:lnTo>
                  <a:pt x="2259317" y="0"/>
                </a:lnTo>
                <a:close/>
              </a:path>
            </a:pathLst>
          </a:custGeom>
          <a:solidFill>
            <a:srgbClr val="2E4085">
              <a:alpha val="64709"/>
            </a:srgbClr>
          </a:solidFill>
        </p:spPr>
        <p:txBody>
          <a:bodyPr wrap="square" lIns="0" tIns="0" rIns="0" bIns="0" rtlCol="0"/>
          <a:lstStyle/>
          <a:p>
            <a:endParaRPr sz="173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57644" y="851525"/>
            <a:ext cx="9129555"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Marketing Analysis</a:t>
            </a:r>
          </a:p>
        </p:txBody>
      </p:sp>
      <p:grpSp>
        <p:nvGrpSpPr>
          <p:cNvPr id="4" name="Group 4"/>
          <p:cNvGrpSpPr/>
          <p:nvPr/>
        </p:nvGrpSpPr>
        <p:grpSpPr>
          <a:xfrm>
            <a:off x="288512" y="803910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424582" y="2118620"/>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u="sng" dirty="0"/>
              <a:t>Contest Winner Declaration</a:t>
            </a:r>
            <a:r>
              <a:rPr lang="en-GB" sz="3600" b="1" dirty="0"/>
              <a:t>:- </a:t>
            </a:r>
          </a:p>
          <a:p>
            <a:pPr>
              <a:lnSpc>
                <a:spcPct val="150000"/>
              </a:lnSpc>
            </a:pPr>
            <a:r>
              <a:rPr lang="en-GB" sz="2400" dirty="0"/>
              <a:t>The team has organized a contest where the user with the most likes on a single photo wins.</a:t>
            </a:r>
            <a:endParaRPr lang="en-IN" dirty="0"/>
          </a:p>
        </p:txBody>
      </p:sp>
      <p:pic>
        <p:nvPicPr>
          <p:cNvPr id="14" name="Picture 13">
            <a:extLst>
              <a:ext uri="{FF2B5EF4-FFF2-40B4-BE49-F238E27FC236}">
                <a16:creationId xmlns:a16="http://schemas.microsoft.com/office/drawing/2014/main" id="{DF19BB9E-AA39-4D70-BEA9-1AB0649AF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415" y="4265817"/>
            <a:ext cx="6167595" cy="3251328"/>
          </a:xfrm>
          <a:prstGeom prst="rect">
            <a:avLst/>
          </a:prstGeom>
          <a:ln>
            <a:solidFill>
              <a:schemeClr val="bg1"/>
            </a:solidFill>
          </a:ln>
        </p:spPr>
      </p:pic>
      <p:pic>
        <p:nvPicPr>
          <p:cNvPr id="16" name="Picture 15">
            <a:extLst>
              <a:ext uri="{FF2B5EF4-FFF2-40B4-BE49-F238E27FC236}">
                <a16:creationId xmlns:a16="http://schemas.microsoft.com/office/drawing/2014/main" id="{0D96D462-1EC7-451C-82AE-06A3AB813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4450" y="5143500"/>
            <a:ext cx="9033042" cy="1851689"/>
          </a:xfrm>
          <a:prstGeom prst="rect">
            <a:avLst/>
          </a:prstGeom>
          <a:ln>
            <a:solidFill>
              <a:schemeClr val="bg1"/>
            </a:solidFill>
          </a:ln>
        </p:spPr>
      </p:pic>
      <p:grpSp>
        <p:nvGrpSpPr>
          <p:cNvPr id="17" name="object 8">
            <a:extLst>
              <a:ext uri="{FF2B5EF4-FFF2-40B4-BE49-F238E27FC236}">
                <a16:creationId xmlns:a16="http://schemas.microsoft.com/office/drawing/2014/main" id="{DD16BE1A-CE2C-4D1E-85F7-68D71F52F88D}"/>
              </a:ext>
            </a:extLst>
          </p:cNvPr>
          <p:cNvGrpSpPr/>
          <p:nvPr/>
        </p:nvGrpSpPr>
        <p:grpSpPr>
          <a:xfrm>
            <a:off x="531711" y="8324215"/>
            <a:ext cx="3924300" cy="1962785"/>
            <a:chOff x="600837" y="8324608"/>
            <a:chExt cx="3924300" cy="1962785"/>
          </a:xfrm>
        </p:grpSpPr>
        <p:pic>
          <p:nvPicPr>
            <p:cNvPr id="18" name="object 9">
              <a:extLst>
                <a:ext uri="{FF2B5EF4-FFF2-40B4-BE49-F238E27FC236}">
                  <a16:creationId xmlns:a16="http://schemas.microsoft.com/office/drawing/2014/main" id="{00500D51-8D8E-4495-9E6F-F183274C475E}"/>
                </a:ext>
              </a:extLst>
            </p:cNvPr>
            <p:cNvPicPr/>
            <p:nvPr/>
          </p:nvPicPr>
          <p:blipFill>
            <a:blip r:embed="rId7" cstate="print"/>
            <a:stretch>
              <a:fillRect/>
            </a:stretch>
          </p:blipFill>
          <p:spPr>
            <a:xfrm>
              <a:off x="600837" y="9510641"/>
              <a:ext cx="2095500" cy="555910"/>
            </a:xfrm>
            <a:prstGeom prst="rect">
              <a:avLst/>
            </a:prstGeom>
          </p:spPr>
        </p:pic>
        <p:sp>
          <p:nvSpPr>
            <p:cNvPr id="20" name="object 10">
              <a:extLst>
                <a:ext uri="{FF2B5EF4-FFF2-40B4-BE49-F238E27FC236}">
                  <a16:creationId xmlns:a16="http://schemas.microsoft.com/office/drawing/2014/main" id="{1BA7E4D5-3007-4A60-9E42-87457BF7D6B4}"/>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1" name="object 11">
              <a:extLst>
                <a:ext uri="{FF2B5EF4-FFF2-40B4-BE49-F238E27FC236}">
                  <a16:creationId xmlns:a16="http://schemas.microsoft.com/office/drawing/2014/main" id="{D4990E5D-A23F-4941-947A-C08A39EC2475}"/>
                </a:ext>
              </a:extLst>
            </p:cNvPr>
            <p:cNvPicPr/>
            <p:nvPr/>
          </p:nvPicPr>
          <p:blipFill>
            <a:blip r:embed="rId8" cstate="print"/>
            <a:stretch>
              <a:fillRect/>
            </a:stretch>
          </p:blipFill>
          <p:spPr>
            <a:xfrm>
              <a:off x="622617" y="8324608"/>
              <a:ext cx="3902329" cy="1962389"/>
            </a:xfrm>
            <a:prstGeom prst="rect">
              <a:avLst/>
            </a:prstGeom>
          </p:spPr>
        </p:pic>
      </p:grpSp>
      <p:sp>
        <p:nvSpPr>
          <p:cNvPr id="15" name="AutoShape 22">
            <a:extLst>
              <a:ext uri="{FF2B5EF4-FFF2-40B4-BE49-F238E27FC236}">
                <a16:creationId xmlns:a16="http://schemas.microsoft.com/office/drawing/2014/main" id="{7334AA76-86D0-4486-B829-8DB04EAD485A}"/>
              </a:ext>
            </a:extLst>
          </p:cNvPr>
          <p:cNvSpPr/>
          <p:nvPr/>
        </p:nvSpPr>
        <p:spPr>
          <a:xfrm>
            <a:off x="0" y="0"/>
            <a:ext cx="2386482" cy="10287000"/>
          </a:xfrm>
          <a:prstGeom prst="rect">
            <a:avLst/>
          </a:prstGeom>
          <a:solidFill>
            <a:srgbClr val="A100FF"/>
          </a:solidFill>
        </p:spPr>
      </p:sp>
      <p:grpSp>
        <p:nvGrpSpPr>
          <p:cNvPr id="22" name="Group 14">
            <a:extLst>
              <a:ext uri="{FF2B5EF4-FFF2-40B4-BE49-F238E27FC236}">
                <a16:creationId xmlns:a16="http://schemas.microsoft.com/office/drawing/2014/main" id="{BB941A20-BA93-4EE6-B338-4C9E04742DB9}"/>
              </a:ext>
            </a:extLst>
          </p:cNvPr>
          <p:cNvGrpSpPr/>
          <p:nvPr/>
        </p:nvGrpSpPr>
        <p:grpSpPr>
          <a:xfrm>
            <a:off x="655752" y="-1235382"/>
            <a:ext cx="17253775" cy="2017079"/>
            <a:chOff x="0" y="0"/>
            <a:chExt cx="23005033" cy="2689439"/>
          </a:xfrm>
        </p:grpSpPr>
        <p:pic>
          <p:nvPicPr>
            <p:cNvPr id="23" name="Picture 15">
              <a:extLst>
                <a:ext uri="{FF2B5EF4-FFF2-40B4-BE49-F238E27FC236}">
                  <a16:creationId xmlns:a16="http://schemas.microsoft.com/office/drawing/2014/main" id="{A9475426-22F8-4E95-BC1F-87E96675035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D2758A2D-EC08-4F32-B8AF-A53984E96161}"/>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846EFA54-95DD-4A8B-83D8-E40CF338F35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D5148656-1782-4A83-991D-88A855447ED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28988101-A7C3-4559-B7C5-D38F870894B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24AEB310-9320-4B6E-8986-AA098050702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C30D8416-9CE6-421B-89DE-8B4AC1C29F5A}"/>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30" name="object 21">
            <a:extLst>
              <a:ext uri="{FF2B5EF4-FFF2-40B4-BE49-F238E27FC236}">
                <a16:creationId xmlns:a16="http://schemas.microsoft.com/office/drawing/2014/main" id="{B3AECCA0-7BB2-4BD0-8728-42F13D6F2CD8}"/>
              </a:ext>
            </a:extLst>
          </p:cNvPr>
          <p:cNvGrpSpPr/>
          <p:nvPr/>
        </p:nvGrpSpPr>
        <p:grpSpPr>
          <a:xfrm>
            <a:off x="16514063" y="0"/>
            <a:ext cx="1774189" cy="1668145"/>
            <a:chOff x="16514063" y="0"/>
            <a:chExt cx="1774189" cy="1668145"/>
          </a:xfrm>
        </p:grpSpPr>
        <p:sp>
          <p:nvSpPr>
            <p:cNvPr id="31" name="object 22">
              <a:extLst>
                <a:ext uri="{FF2B5EF4-FFF2-40B4-BE49-F238E27FC236}">
                  <a16:creationId xmlns:a16="http://schemas.microsoft.com/office/drawing/2014/main" id="{D86883A4-0B51-475D-90C7-F232C594E4BE}"/>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2" name="object 23">
              <a:extLst>
                <a:ext uri="{FF2B5EF4-FFF2-40B4-BE49-F238E27FC236}">
                  <a16:creationId xmlns:a16="http://schemas.microsoft.com/office/drawing/2014/main" id="{7D10C68E-EEE0-4FAB-AD57-8E4D5F05175B}"/>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178417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12490" y="779754"/>
            <a:ext cx="9303309"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Marketing Analysis</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19321" y="2010860"/>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Hashtag Research:- </a:t>
            </a:r>
          </a:p>
          <a:p>
            <a:pPr>
              <a:lnSpc>
                <a:spcPct val="150000"/>
              </a:lnSpc>
            </a:pPr>
            <a:r>
              <a:rPr lang="en-GB" sz="2400" dirty="0"/>
              <a:t>A partner brand wants to know the most popular hashtags to use in their posts to reach the most people.</a:t>
            </a:r>
            <a:endParaRPr lang="en-IN" dirty="0"/>
          </a:p>
        </p:txBody>
      </p:sp>
      <p:pic>
        <p:nvPicPr>
          <p:cNvPr id="12" name="Picture 11">
            <a:extLst>
              <a:ext uri="{FF2B5EF4-FFF2-40B4-BE49-F238E27FC236}">
                <a16:creationId xmlns:a16="http://schemas.microsoft.com/office/drawing/2014/main" id="{FBD3E2DE-1636-422A-B7FC-5B6781849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08" y="4241268"/>
            <a:ext cx="7165408" cy="3199736"/>
          </a:xfrm>
          <a:prstGeom prst="rect">
            <a:avLst/>
          </a:prstGeom>
          <a:ln>
            <a:solidFill>
              <a:schemeClr val="bg1"/>
            </a:solidFill>
          </a:ln>
        </p:spPr>
      </p:pic>
      <p:pic>
        <p:nvPicPr>
          <p:cNvPr id="14" name="Picture 13">
            <a:extLst>
              <a:ext uri="{FF2B5EF4-FFF2-40B4-BE49-F238E27FC236}">
                <a16:creationId xmlns:a16="http://schemas.microsoft.com/office/drawing/2014/main" id="{06F72E56-4FA5-44B0-BAF6-B63CBCFA7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5200" y="3886402"/>
            <a:ext cx="3733800" cy="3847898"/>
          </a:xfrm>
          <a:prstGeom prst="rect">
            <a:avLst/>
          </a:prstGeom>
          <a:ln>
            <a:solidFill>
              <a:schemeClr val="bg1"/>
            </a:solidFill>
          </a:ln>
        </p:spPr>
      </p:pic>
      <p:grpSp>
        <p:nvGrpSpPr>
          <p:cNvPr id="16" name="object 8">
            <a:extLst>
              <a:ext uri="{FF2B5EF4-FFF2-40B4-BE49-F238E27FC236}">
                <a16:creationId xmlns:a16="http://schemas.microsoft.com/office/drawing/2014/main" id="{367D3756-D380-49D5-AC7E-BD865B2D7855}"/>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1B1B6602-9AE6-49A8-8099-54AB64FF6C39}"/>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B58981DA-D861-4A12-ACF5-669B5B9A901D}"/>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A5EE2F4A-97B4-4FE6-9A3A-09602E160B93}"/>
                </a:ext>
              </a:extLst>
            </p:cNvPr>
            <p:cNvPicPr/>
            <p:nvPr/>
          </p:nvPicPr>
          <p:blipFill>
            <a:blip r:embed="rId8" cstate="print"/>
            <a:stretch>
              <a:fillRect/>
            </a:stretch>
          </p:blipFill>
          <p:spPr>
            <a:xfrm>
              <a:off x="622617" y="8324608"/>
              <a:ext cx="3902329" cy="1962389"/>
            </a:xfrm>
            <a:prstGeom prst="rect">
              <a:avLst/>
            </a:prstGeom>
          </p:spPr>
        </p:pic>
      </p:grpSp>
      <p:sp>
        <p:nvSpPr>
          <p:cNvPr id="15" name="AutoShape 22">
            <a:extLst>
              <a:ext uri="{FF2B5EF4-FFF2-40B4-BE49-F238E27FC236}">
                <a16:creationId xmlns:a16="http://schemas.microsoft.com/office/drawing/2014/main" id="{580BD42D-2D3C-4BA3-8477-C6DF2A00F4EA}"/>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7F89A7DB-ADF5-48CE-93FF-FC1D8B5F02BE}"/>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48625F18-EBAD-4983-AF54-0F9E3E98A33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BA55EDE1-9643-4C84-8EBA-86C3593E6FB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A5B06920-7105-4D91-BC92-F52DC1192D6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B25A459D-ECEB-4444-BD0B-FCBCB5AD561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3D6C679E-AFFF-4297-9FA2-E8DABCB44ED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B41AB3B1-8A60-4B77-8F3E-E29B6F0D46DA}"/>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CBDC7AF7-662F-4A49-A589-5FB11405000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409946F6-4271-4BB1-A152-EFE9DA4CD46C}"/>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1702ED39-C854-47EE-AC1F-902B396B73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CC80330D-21C3-4AAA-B656-C5AD7A6EA8CB}"/>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4405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01850" y="1171061"/>
            <a:ext cx="9067800"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Marketing Analysis</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487896" y="2335850"/>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u="sng" dirty="0"/>
              <a:t>Ad Campaign Launch</a:t>
            </a:r>
            <a:r>
              <a:rPr lang="en-GB" sz="3600" b="1" dirty="0"/>
              <a:t>:- </a:t>
            </a:r>
          </a:p>
          <a:p>
            <a:pPr>
              <a:lnSpc>
                <a:spcPct val="150000"/>
              </a:lnSpc>
            </a:pPr>
            <a:r>
              <a:rPr lang="en-GB" sz="2400" dirty="0"/>
              <a:t>The team wants to know the best day of the week to launch ads.</a:t>
            </a:r>
            <a:endParaRPr lang="en-IN" dirty="0"/>
          </a:p>
        </p:txBody>
      </p:sp>
      <p:pic>
        <p:nvPicPr>
          <p:cNvPr id="13" name="Picture 12">
            <a:extLst>
              <a:ext uri="{FF2B5EF4-FFF2-40B4-BE49-F238E27FC236}">
                <a16:creationId xmlns:a16="http://schemas.microsoft.com/office/drawing/2014/main" id="{EE57EBA6-0010-47A2-B4C0-12D1B779A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050" y="5400294"/>
            <a:ext cx="8699401" cy="1696212"/>
          </a:xfrm>
          <a:prstGeom prst="rect">
            <a:avLst/>
          </a:prstGeom>
          <a:ln>
            <a:solidFill>
              <a:schemeClr val="bg1"/>
            </a:solidFill>
          </a:ln>
        </p:spPr>
      </p:pic>
      <p:pic>
        <p:nvPicPr>
          <p:cNvPr id="16" name="Picture 15">
            <a:extLst>
              <a:ext uri="{FF2B5EF4-FFF2-40B4-BE49-F238E27FC236}">
                <a16:creationId xmlns:a16="http://schemas.microsoft.com/office/drawing/2014/main" id="{4C7C0931-8427-4CC9-8E0B-6CCFF923A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86671" y="4610100"/>
            <a:ext cx="3417194" cy="3276600"/>
          </a:xfrm>
          <a:prstGeom prst="rect">
            <a:avLst/>
          </a:prstGeom>
          <a:ln>
            <a:solidFill>
              <a:schemeClr val="bg1"/>
            </a:solidFill>
          </a:ln>
        </p:spPr>
      </p:pic>
      <p:grpSp>
        <p:nvGrpSpPr>
          <p:cNvPr id="15" name="object 8">
            <a:extLst>
              <a:ext uri="{FF2B5EF4-FFF2-40B4-BE49-F238E27FC236}">
                <a16:creationId xmlns:a16="http://schemas.microsoft.com/office/drawing/2014/main" id="{967223CE-7CD5-4DF6-9A6B-4E6727263935}"/>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72BA53E0-EAD5-4B6A-AAB0-1827BA5D054B}"/>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2E79E0C1-FB7B-414D-A9BE-F8065D6A16F5}"/>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2E57C069-B80A-4ED0-99BC-74CE61ACB43A}"/>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8462441F-1FCE-4963-BA63-07FC2774D907}"/>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4A08699F-4C55-4210-AD23-C6C6F6D06384}"/>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E26EA4EB-6A1D-44F1-BDD6-ABB11E8C978A}"/>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214EA824-DC62-4A81-B822-D403AE741001}"/>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E6928E2E-761E-4AA4-92E2-A6565BB9E9E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578E1A58-AF2C-4A0C-AA05-6F5063A8DE66}"/>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6D84A911-253C-4EB7-826A-F791FA99E9D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E557C701-A408-463B-8447-288E506A73C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4F5E3F07-0567-4052-83BE-8DC5C22B4815}"/>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4D583891-1943-448C-B091-CB518AB9AFE3}"/>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3231BB59-3299-4FA1-9E78-815D7CB2F86A}"/>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BE3E3525-F7F7-4650-ACFF-6FBFDA100916}"/>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12155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33139" y="675964"/>
            <a:ext cx="7886700"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Investor Metrics</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09232" y="2336375"/>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User Engagement:- </a:t>
            </a:r>
          </a:p>
          <a:p>
            <a:pPr>
              <a:lnSpc>
                <a:spcPct val="150000"/>
              </a:lnSpc>
            </a:pPr>
            <a:r>
              <a:rPr lang="en-GB" sz="2400" dirty="0"/>
              <a:t>Investors want to know if users are still active and posting on Instagram or if they are making fewer posts..</a:t>
            </a:r>
            <a:endParaRPr lang="en-IN" dirty="0"/>
          </a:p>
        </p:txBody>
      </p:sp>
      <p:pic>
        <p:nvPicPr>
          <p:cNvPr id="12" name="Picture 11">
            <a:extLst>
              <a:ext uri="{FF2B5EF4-FFF2-40B4-BE49-F238E27FC236}">
                <a16:creationId xmlns:a16="http://schemas.microsoft.com/office/drawing/2014/main" id="{46679CFF-8B4A-466F-8C58-41786E8DC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1324" y="4457700"/>
            <a:ext cx="7463504" cy="2514600"/>
          </a:xfrm>
          <a:prstGeom prst="rect">
            <a:avLst/>
          </a:prstGeom>
          <a:ln>
            <a:solidFill>
              <a:schemeClr val="bg1"/>
            </a:solidFill>
          </a:ln>
        </p:spPr>
      </p:pic>
      <p:pic>
        <p:nvPicPr>
          <p:cNvPr id="15" name="Picture 14">
            <a:extLst>
              <a:ext uri="{FF2B5EF4-FFF2-40B4-BE49-F238E27FC236}">
                <a16:creationId xmlns:a16="http://schemas.microsoft.com/office/drawing/2014/main" id="{61202D68-5156-4045-97B2-2A11DB6EF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815" y="4984649"/>
            <a:ext cx="7467604" cy="1770424"/>
          </a:xfrm>
          <a:prstGeom prst="rect">
            <a:avLst/>
          </a:prstGeom>
          <a:ln>
            <a:solidFill>
              <a:schemeClr val="bg1"/>
            </a:solidFill>
          </a:ln>
        </p:spPr>
      </p:pic>
      <p:grpSp>
        <p:nvGrpSpPr>
          <p:cNvPr id="16" name="object 8">
            <a:extLst>
              <a:ext uri="{FF2B5EF4-FFF2-40B4-BE49-F238E27FC236}">
                <a16:creationId xmlns:a16="http://schemas.microsoft.com/office/drawing/2014/main" id="{138AAEBB-2861-4C7D-A3A9-1E8B0E4B4665}"/>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953ABA76-0E8D-4CDE-B17C-B9DE1F2BC17F}"/>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3156616C-0A1F-4942-BF0E-AAEED6389FBD}"/>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FBFB0343-A06B-4A36-9680-58C6AA85A8F1}"/>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B1DD83E9-A383-4375-BDAA-9B296CF95EF0}"/>
              </a:ext>
            </a:extLst>
          </p:cNvPr>
          <p:cNvSpPr/>
          <p:nvPr/>
        </p:nvSpPr>
        <p:spPr>
          <a:xfrm>
            <a:off x="0" y="0"/>
            <a:ext cx="2386482" cy="10287000"/>
          </a:xfrm>
          <a:prstGeom prst="rect">
            <a:avLst/>
          </a:prstGeom>
          <a:solidFill>
            <a:srgbClr val="A100FF"/>
          </a:solidFill>
        </p:spPr>
      </p:sp>
      <p:grpSp>
        <p:nvGrpSpPr>
          <p:cNvPr id="21" name="object 21">
            <a:extLst>
              <a:ext uri="{FF2B5EF4-FFF2-40B4-BE49-F238E27FC236}">
                <a16:creationId xmlns:a16="http://schemas.microsoft.com/office/drawing/2014/main" id="{84C3FC8C-0F21-418A-9D5C-6015BEB897A8}"/>
              </a:ext>
            </a:extLst>
          </p:cNvPr>
          <p:cNvGrpSpPr/>
          <p:nvPr/>
        </p:nvGrpSpPr>
        <p:grpSpPr>
          <a:xfrm>
            <a:off x="16514063" y="0"/>
            <a:ext cx="1774189" cy="1668145"/>
            <a:chOff x="16514063" y="0"/>
            <a:chExt cx="1774189" cy="1668145"/>
          </a:xfrm>
        </p:grpSpPr>
        <p:sp>
          <p:nvSpPr>
            <p:cNvPr id="22" name="object 22">
              <a:extLst>
                <a:ext uri="{FF2B5EF4-FFF2-40B4-BE49-F238E27FC236}">
                  <a16:creationId xmlns:a16="http://schemas.microsoft.com/office/drawing/2014/main" id="{BC4FDE84-42DE-4E6C-BD06-30F2E7EEC6DC}"/>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23" name="object 23">
              <a:extLst>
                <a:ext uri="{FF2B5EF4-FFF2-40B4-BE49-F238E27FC236}">
                  <a16:creationId xmlns:a16="http://schemas.microsoft.com/office/drawing/2014/main" id="{61C3B3F8-E0FA-4992-A483-DCDE70D6DF8F}"/>
                </a:ext>
              </a:extLst>
            </p:cNvPr>
            <p:cNvPicPr/>
            <p:nvPr/>
          </p:nvPicPr>
          <p:blipFill>
            <a:blip r:embed="rId9"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177878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7000" y="890278"/>
            <a:ext cx="7886700"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Investor Metrics</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497040" y="2177715"/>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Bots &amp; Fake Accounts:- </a:t>
            </a:r>
          </a:p>
          <a:p>
            <a:pPr>
              <a:lnSpc>
                <a:spcPct val="150000"/>
              </a:lnSpc>
            </a:pPr>
            <a:r>
              <a:rPr lang="en-GB" sz="2400" dirty="0"/>
              <a:t> Investors want to know if the platform is crowded with fake and dummy accounts.</a:t>
            </a:r>
            <a:endParaRPr lang="en-IN" dirty="0"/>
          </a:p>
        </p:txBody>
      </p:sp>
      <p:pic>
        <p:nvPicPr>
          <p:cNvPr id="13" name="Picture 12">
            <a:extLst>
              <a:ext uri="{FF2B5EF4-FFF2-40B4-BE49-F238E27FC236}">
                <a16:creationId xmlns:a16="http://schemas.microsoft.com/office/drawing/2014/main" id="{2A498B50-321A-4148-B46E-F0E619234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3997" y="4579367"/>
            <a:ext cx="7830808" cy="3002610"/>
          </a:xfrm>
          <a:prstGeom prst="rect">
            <a:avLst/>
          </a:prstGeom>
          <a:ln>
            <a:solidFill>
              <a:schemeClr val="bg1"/>
            </a:solidFill>
          </a:ln>
        </p:spPr>
      </p:pic>
      <p:pic>
        <p:nvPicPr>
          <p:cNvPr id="16" name="Picture 15">
            <a:extLst>
              <a:ext uri="{FF2B5EF4-FFF2-40B4-BE49-F238E27FC236}">
                <a16:creationId xmlns:a16="http://schemas.microsoft.com/office/drawing/2014/main" id="{A9FCBCC8-DB36-4A3E-A8A3-C103C80EC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58600" y="4082376"/>
            <a:ext cx="3854701" cy="3996592"/>
          </a:xfrm>
          <a:prstGeom prst="rect">
            <a:avLst/>
          </a:prstGeom>
          <a:ln>
            <a:solidFill>
              <a:schemeClr val="bg1"/>
            </a:solidFill>
          </a:ln>
        </p:spPr>
      </p:pic>
      <p:grpSp>
        <p:nvGrpSpPr>
          <p:cNvPr id="15" name="object 8">
            <a:extLst>
              <a:ext uri="{FF2B5EF4-FFF2-40B4-BE49-F238E27FC236}">
                <a16:creationId xmlns:a16="http://schemas.microsoft.com/office/drawing/2014/main" id="{2C483EE8-1DC4-4303-8C59-8E46E7F8390C}"/>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4E364AD5-FFE2-4CF1-A0F2-5FB39D75DB61}"/>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511FC0FF-54F0-4F4B-AA4B-BB887F3EF08D}"/>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A86DE2A8-1705-41DB-B068-0933E3D0DA9F}"/>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310DC751-D550-42F6-9C44-CF6A1B8DD6FE}"/>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ED83ED0C-4713-4C25-9D56-11226CED3B48}"/>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EE6A6217-D51F-4144-B306-5CFB9FDBEB2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40708AC5-753A-4334-A0CD-33C5C763050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DCAF6774-A3DB-416E-B5B7-496A09FA8F9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6ABE8F23-645A-43DC-8921-A2635EA063F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F314BBBF-292C-4D71-9903-A35EA6277FB1}"/>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2DD66016-E60D-4F2B-AB42-E5AB6B68BDB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F78C1722-F399-4304-9561-7E4FF9CD0BC6}"/>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CE1D07F0-BB4A-431B-A4C8-F7BC045EDEAA}"/>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C1F5A064-C712-4701-9D0D-B8445FEE6418}"/>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88C497DF-A88E-4A55-B924-F5FA0C25BF4F}"/>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7086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08442" y="1333500"/>
            <a:ext cx="4636129" cy="1231106"/>
          </a:xfrm>
          <a:prstGeom prst="rect">
            <a:avLst/>
          </a:prstGeom>
        </p:spPr>
        <p:txBody>
          <a:bodyPr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7" name="TextBox 16">
            <a:extLst>
              <a:ext uri="{FF2B5EF4-FFF2-40B4-BE49-F238E27FC236}">
                <a16:creationId xmlns:a16="http://schemas.microsoft.com/office/drawing/2014/main" id="{A362A917-5590-40C4-9115-3F6FE66D944E}"/>
              </a:ext>
            </a:extLst>
          </p:cNvPr>
          <p:cNvSpPr txBox="1"/>
          <p:nvPr/>
        </p:nvSpPr>
        <p:spPr>
          <a:xfrm>
            <a:off x="2708442" y="2873871"/>
            <a:ext cx="15643728" cy="3403624"/>
          </a:xfrm>
          <a:prstGeom prst="rect">
            <a:avLst/>
          </a:prstGeom>
          <a:noFill/>
        </p:spPr>
        <p:txBody>
          <a:bodyPr wrap="square" rtlCol="0">
            <a:spAutoFit/>
          </a:bodyPr>
          <a:lstStyle/>
          <a:p>
            <a:pPr marL="514350" indent="-514350" fontAlgn="base">
              <a:lnSpc>
                <a:spcPct val="200000"/>
              </a:lnSpc>
              <a:buFont typeface="Arial" panose="020B0604020202020204" pitchFamily="34" charset="0"/>
              <a:buChar char="•"/>
            </a:pPr>
            <a:r>
              <a:rPr lang="en-US" sz="2800" dirty="0"/>
              <a:t>Remarkable revelation through meticulous data analysis: 'ZACK_KEMMER97' has the highest number of likes on a single post.</a:t>
            </a:r>
          </a:p>
          <a:p>
            <a:pPr marL="514350" indent="-514350" fontAlgn="base">
              <a:lnSpc>
                <a:spcPct val="200000"/>
              </a:lnSpc>
              <a:buFont typeface="Arial" panose="020B0604020202020204" pitchFamily="34" charset="0"/>
              <a:buChar char="•"/>
            </a:pPr>
            <a:r>
              <a:rPr lang="en-US" sz="2800" dirty="0"/>
              <a:t>Predominant use of tags by users: 'Hair,' 'Happy,' 'Beauty,' 'Dreams,' and 'Drunk.'</a:t>
            </a:r>
          </a:p>
          <a:p>
            <a:pPr marL="514350" indent="-514350" fontAlgn="base">
              <a:lnSpc>
                <a:spcPct val="200000"/>
              </a:lnSpc>
              <a:buFont typeface="Arial" panose="020B0604020202020204" pitchFamily="34" charset="0"/>
              <a:buChar char="•"/>
            </a:pPr>
            <a:r>
              <a:rPr lang="en-US" sz="2800" dirty="0"/>
              <a:t>Proposal: Foster user engagement through events centered around these themes.</a:t>
            </a:r>
            <a:endParaRPr lang="en-GB" sz="2800" dirty="0"/>
          </a:p>
        </p:txBody>
      </p:sp>
      <p:sp>
        <p:nvSpPr>
          <p:cNvPr id="18" name="AutoShape 22">
            <a:extLst>
              <a:ext uri="{FF2B5EF4-FFF2-40B4-BE49-F238E27FC236}">
                <a16:creationId xmlns:a16="http://schemas.microsoft.com/office/drawing/2014/main" id="{A34241BD-9DE1-45F5-9016-ADCD998E41BE}"/>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437043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600201" y="1813750"/>
            <a:ext cx="6781799" cy="6467663"/>
          </a:xfrm>
          <a:prstGeom prst="rect">
            <a:avLst/>
          </a:prstGeom>
        </p:spPr>
      </p:pic>
      <p:sp>
        <p:nvSpPr>
          <p:cNvPr id="33" name="TextBox 33"/>
          <p:cNvSpPr txBox="1"/>
          <p:nvPr/>
        </p:nvSpPr>
        <p:spPr>
          <a:xfrm>
            <a:off x="434808" y="3279147"/>
            <a:ext cx="9507350" cy="5232202"/>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r>
              <a:rPr lang="en-US" sz="6000" spc="-80" dirty="0">
                <a:solidFill>
                  <a:srgbClr val="FFFFFF"/>
                </a:solidFill>
                <a:latin typeface="Graphik Regular" panose="020B0503030202060203" pitchFamily="34" charset="0"/>
              </a:rPr>
              <a:t>Operation Analytics </a:t>
            </a:r>
          </a:p>
          <a:p>
            <a:pPr algn="ctr"/>
            <a:r>
              <a:rPr lang="en-US" sz="6000" spc="-80" dirty="0">
                <a:solidFill>
                  <a:srgbClr val="FFFFFF"/>
                </a:solidFill>
                <a:latin typeface="Graphik Regular" panose="020B0503030202060203" pitchFamily="34" charset="0"/>
              </a:rPr>
              <a:t>and Investigating </a:t>
            </a:r>
          </a:p>
          <a:p>
            <a:pPr algn="ctr"/>
            <a:r>
              <a:rPr lang="en-US" sz="6000" spc="-80" dirty="0">
                <a:solidFill>
                  <a:srgbClr val="FFFFFF"/>
                </a:solidFill>
                <a:latin typeface="Graphik Regular" panose="020B0503030202060203" pitchFamily="34" charset="0"/>
              </a:rPr>
              <a:t>Metric Spike</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DD180B42-AF37-46B7-A9E4-DEED38DA374A}"/>
              </a:ext>
            </a:extLst>
          </p:cNvPr>
          <p:cNvSpPr txBox="1"/>
          <p:nvPr/>
        </p:nvSpPr>
        <p:spPr>
          <a:xfrm>
            <a:off x="8321674" y="2292981"/>
            <a:ext cx="8038873" cy="5509200"/>
          </a:xfrm>
          <a:prstGeom prst="rect">
            <a:avLst/>
          </a:prstGeom>
          <a:noFill/>
        </p:spPr>
        <p:txBody>
          <a:bodyPr wrap="square" rtlCol="0">
            <a:spAutoFit/>
          </a:bodyPr>
          <a:lstStyle/>
          <a:p>
            <a:r>
              <a:rPr lang="en-US" sz="3200" dirty="0"/>
              <a:t>In this project we are doing an in-depth exploration of Operation Analytics and Investigating Metric Spike for the company. we aim to unearth insights that </a:t>
            </a:r>
            <a:r>
              <a:rPr lang="en-US" sz="3200" dirty="0" err="1"/>
              <a:t>catalyse</a:t>
            </a:r>
            <a:r>
              <a:rPr lang="en-US" sz="3200" dirty="0"/>
              <a:t> informed decision-making across various business functions.</a:t>
            </a:r>
          </a:p>
          <a:p>
            <a:endParaRPr lang="en-US" sz="3200" dirty="0"/>
          </a:p>
          <a:p>
            <a:r>
              <a:rPr lang="en-US" sz="3200" dirty="0"/>
              <a:t>In this project, two case studies need to be undertaken: </a:t>
            </a:r>
          </a:p>
          <a:p>
            <a:r>
              <a:rPr lang="en-US" sz="3200" dirty="0"/>
              <a:t>Case Study 1: Job Data Analysis</a:t>
            </a:r>
          </a:p>
          <a:p>
            <a:r>
              <a:rPr lang="en-US" sz="3200" dirty="0"/>
              <a:t>Case Study 2: Investigating Metric Spike</a:t>
            </a:r>
          </a:p>
        </p:txBody>
      </p:sp>
    </p:spTree>
    <p:extLst>
      <p:ext uri="{BB962C8B-B14F-4D97-AF65-F5344CB8AC3E}">
        <p14:creationId xmlns:p14="http://schemas.microsoft.com/office/powerpoint/2010/main" val="28451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386482" y="1165878"/>
            <a:ext cx="11710518" cy="1015663"/>
          </a:xfrm>
          <a:prstGeom prst="rect">
            <a:avLst/>
          </a:prstGeom>
        </p:spPr>
        <p:txBody>
          <a:bodyPr wrap="square" lIns="0" tIns="0" rIns="0" bIns="0" rtlCol="0" anchor="t">
            <a:spAutoFit/>
          </a:bodyPr>
          <a:lstStyle/>
          <a:p>
            <a:pPr marL="857250" indent="-857250" algn="ctr">
              <a:buFont typeface="Wingdings" panose="05000000000000000000" pitchFamily="2" charset="2"/>
              <a:buChar char="Ø"/>
            </a:pPr>
            <a:r>
              <a:rPr lang="en-GB" sz="6600" spc="-19" dirty="0">
                <a:latin typeface="Graphik Regular" panose="020B0503030202060203" pitchFamily="34" charset="0"/>
              </a:rPr>
              <a:t>Case Study 1: Job Data Analysis</a:t>
            </a:r>
            <a:endParaRPr lang="en-US" sz="6600" spc="-19" dirty="0">
              <a:latin typeface="Graphik Regular" panose="020B0503030202060203" pitchFamily="34" charset="0"/>
            </a:endParaRPr>
          </a:p>
        </p:txBody>
      </p:sp>
      <p:grpSp>
        <p:nvGrpSpPr>
          <p:cNvPr id="4" name="Group 4"/>
          <p:cNvGrpSpPr/>
          <p:nvPr/>
        </p:nvGrpSpPr>
        <p:grpSpPr>
          <a:xfrm>
            <a:off x="517112" y="796290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686015" y="2574334"/>
            <a:ext cx="16916400" cy="1407116"/>
          </a:xfrm>
          <a:prstGeom prst="rect">
            <a:avLst/>
          </a:prstGeom>
          <a:noFill/>
        </p:spPr>
        <p:txBody>
          <a:bodyPr wrap="square" rtlCol="0">
            <a:spAutoFit/>
          </a:bodyPr>
          <a:lstStyle/>
          <a:p>
            <a:pPr marL="742950" indent="-742950">
              <a:lnSpc>
                <a:spcPct val="150000"/>
              </a:lnSpc>
              <a:buFont typeface="Arial" panose="020B0604020202020204" pitchFamily="34" charset="0"/>
              <a:buChar char="•"/>
            </a:pPr>
            <a:r>
              <a:rPr lang="en-GB" sz="3600" b="1" dirty="0"/>
              <a:t>Jobs Reviewed Over Time:- </a:t>
            </a:r>
          </a:p>
          <a:p>
            <a:pPr>
              <a:lnSpc>
                <a:spcPct val="150000"/>
              </a:lnSpc>
            </a:pPr>
            <a:r>
              <a:rPr lang="en-GB" sz="2400" dirty="0"/>
              <a:t>Calculate the number of jobs reviewed per hour for each day in November 2020.</a:t>
            </a:r>
            <a:endParaRPr lang="en-IN" dirty="0"/>
          </a:p>
        </p:txBody>
      </p:sp>
      <p:pic>
        <p:nvPicPr>
          <p:cNvPr id="12" name="Picture 11">
            <a:extLst>
              <a:ext uri="{FF2B5EF4-FFF2-40B4-BE49-F238E27FC236}">
                <a16:creationId xmlns:a16="http://schemas.microsoft.com/office/drawing/2014/main" id="{2089D7FB-858F-43C6-A8FC-44EE1A575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983" y="4580270"/>
            <a:ext cx="7063661" cy="3169742"/>
          </a:xfrm>
          <a:prstGeom prst="rect">
            <a:avLst/>
          </a:prstGeom>
          <a:ln>
            <a:solidFill>
              <a:schemeClr val="bg1"/>
            </a:solidFill>
          </a:ln>
        </p:spPr>
      </p:pic>
      <p:pic>
        <p:nvPicPr>
          <p:cNvPr id="14" name="Picture 13">
            <a:extLst>
              <a:ext uri="{FF2B5EF4-FFF2-40B4-BE49-F238E27FC236}">
                <a16:creationId xmlns:a16="http://schemas.microsoft.com/office/drawing/2014/main" id="{2E7AD22E-6F81-42BC-816B-49D6BC942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7549" y="4580270"/>
            <a:ext cx="6694288" cy="3187755"/>
          </a:xfrm>
          <a:prstGeom prst="rect">
            <a:avLst/>
          </a:prstGeom>
          <a:ln>
            <a:solidFill>
              <a:schemeClr val="bg1"/>
            </a:solidFill>
          </a:ln>
        </p:spPr>
      </p:pic>
      <p:grpSp>
        <p:nvGrpSpPr>
          <p:cNvPr id="16" name="object 8">
            <a:extLst>
              <a:ext uri="{FF2B5EF4-FFF2-40B4-BE49-F238E27FC236}">
                <a16:creationId xmlns:a16="http://schemas.microsoft.com/office/drawing/2014/main" id="{903A6B7D-E4D7-492D-B0C8-8766316F478B}"/>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2B8CA484-C5B4-4044-87D2-12652DE5BFFF}"/>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FE136136-2919-4363-BB0B-6E811A417910}"/>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722634F0-09FC-4194-9B1C-6C1932807346}"/>
                </a:ext>
              </a:extLst>
            </p:cNvPr>
            <p:cNvPicPr/>
            <p:nvPr/>
          </p:nvPicPr>
          <p:blipFill>
            <a:blip r:embed="rId8" cstate="print"/>
            <a:stretch>
              <a:fillRect/>
            </a:stretch>
          </p:blipFill>
          <p:spPr>
            <a:xfrm>
              <a:off x="622617" y="8324608"/>
              <a:ext cx="3902329" cy="1962389"/>
            </a:xfrm>
            <a:prstGeom prst="rect">
              <a:avLst/>
            </a:prstGeom>
          </p:spPr>
        </p:pic>
      </p:grpSp>
      <p:sp>
        <p:nvSpPr>
          <p:cNvPr id="15" name="AutoShape 22">
            <a:extLst>
              <a:ext uri="{FF2B5EF4-FFF2-40B4-BE49-F238E27FC236}">
                <a16:creationId xmlns:a16="http://schemas.microsoft.com/office/drawing/2014/main" id="{FE507839-03E2-4438-A9BD-4C4885764553}"/>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DBADC1C4-D2A7-4D49-9D0D-83ECFF1FDE4E}"/>
              </a:ext>
            </a:extLst>
          </p:cNvPr>
          <p:cNvGrpSpPr/>
          <p:nvPr/>
        </p:nvGrpSpPr>
        <p:grpSpPr>
          <a:xfrm>
            <a:off x="655752" y="-1409700"/>
            <a:ext cx="17253775" cy="2017079"/>
            <a:chOff x="0" y="0"/>
            <a:chExt cx="23005033" cy="2689439"/>
          </a:xfrm>
        </p:grpSpPr>
        <p:pic>
          <p:nvPicPr>
            <p:cNvPr id="22" name="Picture 15">
              <a:extLst>
                <a:ext uri="{FF2B5EF4-FFF2-40B4-BE49-F238E27FC236}">
                  <a16:creationId xmlns:a16="http://schemas.microsoft.com/office/drawing/2014/main" id="{F229C60A-7218-4BC5-A69D-D7D9E79FA355}"/>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FABEC95E-DC1D-40F3-B5D0-0D4A0EAE14A6}"/>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02A17348-2C8A-4CBD-AAE5-03C5D9875C0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6B4CC1C9-D1A6-4F62-938E-CC6EB8F24CDC}"/>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820F2982-B46E-4F9A-A725-28A4D71CB57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92A28FF5-EF0A-48FA-B75D-0386486271C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6C85C819-5101-445C-ACBD-15C67C8DD77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68DD137F-7819-468A-8DD0-8485B63429AF}"/>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8B455231-7697-487E-B6ED-CC9447844D28}"/>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DEC9A607-B92F-4EEF-B747-DE0EB69EECF9}"/>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3837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02658" y="769166"/>
            <a:ext cx="11522942" cy="1015663"/>
          </a:xfrm>
          <a:prstGeom prst="rect">
            <a:avLst/>
          </a:prstGeom>
        </p:spPr>
        <p:txBody>
          <a:bodyPr wrap="square" lIns="0" tIns="0" rIns="0" bIns="0" rtlCol="0" anchor="t">
            <a:spAutoFit/>
          </a:bodyPr>
          <a:lstStyle/>
          <a:p>
            <a:pPr marL="857250" indent="-857250" algn="ctr">
              <a:buFont typeface="Wingdings" panose="05000000000000000000" pitchFamily="2" charset="2"/>
              <a:buChar char="Ø"/>
            </a:pPr>
            <a:r>
              <a:rPr lang="en-GB" sz="6600" spc="-19" dirty="0">
                <a:latin typeface="Graphik Regular" panose="020B0503030202060203" pitchFamily="34" charset="0"/>
              </a:rPr>
              <a:t>Case Study 1: Job Data Analysis</a:t>
            </a:r>
            <a:endParaRPr lang="en-US" sz="6600" spc="-19" dirty="0">
              <a:latin typeface="Graphik Regular" panose="020B0503030202060203" pitchFamily="34" charset="0"/>
            </a:endParaRPr>
          </a:p>
        </p:txBody>
      </p:sp>
      <p:grpSp>
        <p:nvGrpSpPr>
          <p:cNvPr id="4" name="Group 4"/>
          <p:cNvGrpSpPr/>
          <p:nvPr/>
        </p:nvGrpSpPr>
        <p:grpSpPr>
          <a:xfrm>
            <a:off x="288512" y="81665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667000" y="1868707"/>
            <a:ext cx="15163800" cy="3779176"/>
          </a:xfrm>
          <a:prstGeom prst="rect">
            <a:avLst/>
          </a:prstGeom>
          <a:noFill/>
        </p:spPr>
        <p:txBody>
          <a:bodyPr wrap="square" rtlCol="0">
            <a:spAutoFit/>
          </a:bodyPr>
          <a:lstStyle/>
          <a:p>
            <a:pPr marL="571500" indent="-571500">
              <a:buFont typeface="Arial" panose="020B0604020202020204" pitchFamily="34" charset="0"/>
              <a:buChar char="•"/>
            </a:pPr>
            <a:r>
              <a:rPr lang="en-GB" sz="3600" b="1" dirty="0"/>
              <a:t>Throughput Analysis:- </a:t>
            </a:r>
          </a:p>
          <a:p>
            <a:pPr>
              <a:lnSpc>
                <a:spcPct val="150000"/>
              </a:lnSpc>
            </a:pPr>
            <a:r>
              <a:rPr lang="en-GB" sz="2400" dirty="0"/>
              <a:t>Calculate the 7-day rolling average of throughput (number of events per second).</a:t>
            </a:r>
          </a:p>
          <a:p>
            <a:pPr>
              <a:lnSpc>
                <a:spcPct val="150000"/>
              </a:lnSpc>
            </a:pPr>
            <a:r>
              <a:rPr lang="en-GB" sz="2400" b="1" dirty="0">
                <a:solidFill>
                  <a:schemeClr val="accent6">
                    <a:lumMod val="20000"/>
                    <a:lumOff val="80000"/>
                  </a:schemeClr>
                </a:solidFill>
              </a:rPr>
              <a:t>Why:- </a:t>
            </a:r>
            <a:r>
              <a:rPr lang="en-GB" sz="2400" b="1" dirty="0"/>
              <a:t>Opting for a 7-day rolling average proves advantageous by smoothing out fluctuations, revealing long-term patterns, and minimizing noise caused by outliers. This approach provides a clearer and more reliable insight into overall trends while reducing the impact of temporary anomalies.</a:t>
            </a:r>
            <a:br>
              <a:rPr lang="en-GB" b="1" dirty="0"/>
            </a:br>
            <a:endParaRPr lang="en-IN" b="1" dirty="0"/>
          </a:p>
        </p:txBody>
      </p:sp>
      <p:pic>
        <p:nvPicPr>
          <p:cNvPr id="13" name="Picture 12">
            <a:extLst>
              <a:ext uri="{FF2B5EF4-FFF2-40B4-BE49-F238E27FC236}">
                <a16:creationId xmlns:a16="http://schemas.microsoft.com/office/drawing/2014/main" id="{A4398600-3B41-4016-AF7F-406747696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2827" y="5372100"/>
            <a:ext cx="7179582" cy="3819403"/>
          </a:xfrm>
          <a:prstGeom prst="rect">
            <a:avLst/>
          </a:prstGeom>
          <a:ln>
            <a:solidFill>
              <a:schemeClr val="bg1"/>
            </a:solidFill>
          </a:ln>
        </p:spPr>
      </p:pic>
      <p:pic>
        <p:nvPicPr>
          <p:cNvPr id="16" name="Picture 15">
            <a:extLst>
              <a:ext uri="{FF2B5EF4-FFF2-40B4-BE49-F238E27FC236}">
                <a16:creationId xmlns:a16="http://schemas.microsoft.com/office/drawing/2014/main" id="{28A64837-1DF5-4FA5-9EC1-8F94AB630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0370" y="5372100"/>
            <a:ext cx="7603265" cy="3745560"/>
          </a:xfrm>
          <a:prstGeom prst="rect">
            <a:avLst/>
          </a:prstGeom>
          <a:ln>
            <a:solidFill>
              <a:schemeClr val="bg1"/>
            </a:solidFill>
          </a:ln>
        </p:spPr>
      </p:pic>
      <p:grpSp>
        <p:nvGrpSpPr>
          <p:cNvPr id="15" name="object 8">
            <a:extLst>
              <a:ext uri="{FF2B5EF4-FFF2-40B4-BE49-F238E27FC236}">
                <a16:creationId xmlns:a16="http://schemas.microsoft.com/office/drawing/2014/main" id="{F4306702-69C5-4445-8F3B-FFF42402D3DD}"/>
              </a:ext>
            </a:extLst>
          </p:cNvPr>
          <p:cNvGrpSpPr/>
          <p:nvPr/>
        </p:nvGrpSpPr>
        <p:grpSpPr>
          <a:xfrm>
            <a:off x="165090" y="8307451"/>
            <a:ext cx="3924300" cy="1962785"/>
            <a:chOff x="600837" y="8324608"/>
            <a:chExt cx="3924300" cy="1962785"/>
          </a:xfrm>
        </p:grpSpPr>
        <p:pic>
          <p:nvPicPr>
            <p:cNvPr id="17" name="object 9">
              <a:extLst>
                <a:ext uri="{FF2B5EF4-FFF2-40B4-BE49-F238E27FC236}">
                  <a16:creationId xmlns:a16="http://schemas.microsoft.com/office/drawing/2014/main" id="{32C378E9-7E3F-4884-944D-FB9CFF4589BF}"/>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1EEA846D-844D-4490-9988-4FCD18865823}"/>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0B57DF41-0FAA-4525-BAE4-8E5D94D2B06E}"/>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AF959B7C-4DE0-4436-9085-7F54608B9161}"/>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9465646E-39DB-4708-9547-2390158227CF}"/>
              </a:ext>
            </a:extLst>
          </p:cNvPr>
          <p:cNvGrpSpPr/>
          <p:nvPr/>
        </p:nvGrpSpPr>
        <p:grpSpPr>
          <a:xfrm>
            <a:off x="655752" y="-1445579"/>
            <a:ext cx="17253775" cy="2017079"/>
            <a:chOff x="0" y="0"/>
            <a:chExt cx="23005033" cy="2689439"/>
          </a:xfrm>
        </p:grpSpPr>
        <p:pic>
          <p:nvPicPr>
            <p:cNvPr id="22" name="Picture 15">
              <a:extLst>
                <a:ext uri="{FF2B5EF4-FFF2-40B4-BE49-F238E27FC236}">
                  <a16:creationId xmlns:a16="http://schemas.microsoft.com/office/drawing/2014/main" id="{1D318B9E-F63D-41BD-B365-3CDC2F355AA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08710EB8-3863-43AE-B542-DDD297464F7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639B9146-5014-4CBA-92DC-A2EA0105042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30375C9B-70D8-47C6-B151-2E509B9DC94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376D6D13-AB34-4DD1-9A78-277EEBBA613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62F4569A-8EE6-478F-8AC0-4AB522CC86B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7538C1FE-B304-4E3D-9C98-C218C1546FF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F7BF301C-6765-4DAF-8DD1-F2F619A0BA3A}"/>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50000D11-6498-4E5B-A8FF-B50C774938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244ADFF4-080A-4C58-B40C-96E16E307A8E}"/>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991607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81322" y="658403"/>
            <a:ext cx="11696678" cy="1146789"/>
          </a:xfrm>
          <a:prstGeom prst="rect">
            <a:avLst/>
          </a:prstGeom>
        </p:spPr>
        <p:txBody>
          <a:bodyPr wrap="square" lIns="0" tIns="0" rIns="0" bIns="0" rtlCol="0" anchor="t">
            <a:spAutoFit/>
          </a:bodyPr>
          <a:lstStyle/>
          <a:p>
            <a:pPr marL="857250" indent="-857250" algn="ctr">
              <a:lnSpc>
                <a:spcPts val="9600"/>
              </a:lnSpc>
              <a:buFont typeface="Wingdings" panose="05000000000000000000" pitchFamily="2" charset="2"/>
              <a:buChar char="Ø"/>
            </a:pPr>
            <a:r>
              <a:rPr lang="en-GB" sz="6600" spc="-80" dirty="0">
                <a:latin typeface="Graphik Regular" panose="020B0503030202060203" pitchFamily="34" charset="0"/>
              </a:rPr>
              <a:t>Case Study 1: Job Data Analysis</a:t>
            </a:r>
          </a:p>
        </p:txBody>
      </p:sp>
      <p:grpSp>
        <p:nvGrpSpPr>
          <p:cNvPr id="4" name="Group 4"/>
          <p:cNvGrpSpPr/>
          <p:nvPr/>
        </p:nvGrpSpPr>
        <p:grpSpPr>
          <a:xfrm>
            <a:off x="288512" y="803910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457415" y="2063772"/>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u="sng" dirty="0"/>
              <a:t>Language Share Analysis</a:t>
            </a:r>
            <a:r>
              <a:rPr lang="en-GB" sz="3600" b="1" dirty="0"/>
              <a:t>:- </a:t>
            </a:r>
          </a:p>
          <a:p>
            <a:pPr>
              <a:lnSpc>
                <a:spcPct val="150000"/>
              </a:lnSpc>
            </a:pPr>
            <a:r>
              <a:rPr lang="en-GB" sz="2400" dirty="0"/>
              <a:t>Calculate the percentage share of each language in the last 30 days.</a:t>
            </a:r>
            <a:endParaRPr lang="en-IN" dirty="0"/>
          </a:p>
        </p:txBody>
      </p:sp>
      <p:pic>
        <p:nvPicPr>
          <p:cNvPr id="12" name="Picture 11">
            <a:extLst>
              <a:ext uri="{FF2B5EF4-FFF2-40B4-BE49-F238E27FC236}">
                <a16:creationId xmlns:a16="http://schemas.microsoft.com/office/drawing/2014/main" id="{785C153D-304C-4804-8B4B-BC978936A6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545" y="4309670"/>
            <a:ext cx="6394486" cy="3424074"/>
          </a:xfrm>
          <a:prstGeom prst="rect">
            <a:avLst/>
          </a:prstGeom>
          <a:ln>
            <a:solidFill>
              <a:schemeClr val="bg1"/>
            </a:solidFill>
          </a:ln>
        </p:spPr>
      </p:pic>
      <p:pic>
        <p:nvPicPr>
          <p:cNvPr id="15" name="Picture 14">
            <a:extLst>
              <a:ext uri="{FF2B5EF4-FFF2-40B4-BE49-F238E27FC236}">
                <a16:creationId xmlns:a16="http://schemas.microsoft.com/office/drawing/2014/main" id="{37A43EEC-4F91-4CDE-AB2E-9E44A7080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1608" y="4270811"/>
            <a:ext cx="4681776" cy="3479697"/>
          </a:xfrm>
          <a:prstGeom prst="rect">
            <a:avLst/>
          </a:prstGeom>
          <a:ln>
            <a:solidFill>
              <a:schemeClr val="bg1"/>
            </a:solidFill>
          </a:ln>
        </p:spPr>
      </p:pic>
      <p:grpSp>
        <p:nvGrpSpPr>
          <p:cNvPr id="16" name="object 8">
            <a:extLst>
              <a:ext uri="{FF2B5EF4-FFF2-40B4-BE49-F238E27FC236}">
                <a16:creationId xmlns:a16="http://schemas.microsoft.com/office/drawing/2014/main" id="{4809AA83-3A00-43C0-87E2-2D890E129027}"/>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23A8C99D-7E80-4096-8298-0B2F217E72E5}"/>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052561C1-091F-42C2-A463-3485D96FE2DE}"/>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CAC595F9-B130-4F7C-B541-7D72F930052E}"/>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EB3315EB-91B5-4AC7-A333-D2315355484D}"/>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C9B8FC93-E123-45D1-94F6-A343BB333965}"/>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A631DC48-8496-487B-A0B1-2D26B237542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58A4ACE9-6263-4235-BC2C-B5E0BE18BA6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34ECE178-8C2C-45C4-9FE5-34E1417C029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20D7CFFC-0DE9-475A-8724-63886B3E68A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27D75ED5-FB75-4386-B752-FF0788727CB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7C510EAE-1497-48EF-903C-B1BA80C5667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A507A8A1-C2F4-48A0-B42A-C6F9F77E259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0A6624D9-36E9-420E-BBC1-2B3E084CF12D}"/>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EC71A64B-EEB3-48A3-BEE6-EF8F5D134F59}"/>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907AF996-C0AA-4635-BAAA-EF6042001EE3}"/>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44206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3836" y="2502186"/>
            <a:ext cx="8673443" cy="5501778"/>
            <a:chOff x="0" y="593778"/>
            <a:chExt cx="11564591" cy="3946277"/>
          </a:xfrm>
        </p:grpSpPr>
        <p:sp>
          <p:nvSpPr>
            <p:cNvPr id="3" name="TextBox 3"/>
            <p:cNvSpPr txBox="1"/>
            <p:nvPr/>
          </p:nvSpPr>
          <p:spPr>
            <a:xfrm>
              <a:off x="0" y="593778"/>
              <a:ext cx="11564591" cy="88303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tIns="0" rIns="0" bIns="0" rtlCol="0" anchor="t">
              <a:spAutoFit/>
            </a:bodyPr>
            <a:lstStyle/>
            <a:p>
              <a:pPr>
                <a:lnSpc>
                  <a:spcPts val="9600"/>
                </a:lnSpc>
              </a:pPr>
              <a:r>
                <a:rPr lang="en-US" sz="8000" b="1" spc="-80" dirty="0">
                  <a:solidFill>
                    <a:schemeClr val="tx1"/>
                  </a:solidFill>
                  <a:latin typeface="Graphik Regular" panose="020B0503030202060203" pitchFamily="34" charset="0"/>
                </a:rPr>
                <a:t>Table Of Contents</a:t>
              </a:r>
            </a:p>
          </p:txBody>
        </p:sp>
        <p:sp>
          <p:nvSpPr>
            <p:cNvPr id="4" name="TextBox 4"/>
            <p:cNvSpPr txBox="1"/>
            <p:nvPr/>
          </p:nvSpPr>
          <p:spPr>
            <a:xfrm>
              <a:off x="0" y="1808152"/>
              <a:ext cx="11564591" cy="2731903"/>
            </a:xfrm>
            <a:prstGeom prst="rect">
              <a:avLst/>
            </a:prstGeom>
          </p:spPr>
          <p:txBody>
            <a:bodyPr lIns="0" tIns="0" rIns="0" bIns="0" rtlCol="0" anchor="t">
              <a:spAutoFit/>
            </a:bodyPr>
            <a:lstStyle/>
            <a:p>
              <a:pPr>
                <a:lnSpc>
                  <a:spcPts val="2660"/>
                </a:lnSpc>
              </a:pPr>
              <a:r>
                <a:rPr lang="en-US" sz="2400" spc="-19" dirty="0">
                  <a:latin typeface="Graphik Regular" panose="020B0503030202060203" pitchFamily="34" charset="0"/>
                </a:rPr>
                <a:t>Professional Summary-------------------------------------------------------------(3)</a:t>
              </a:r>
            </a:p>
            <a:p>
              <a:pPr>
                <a:lnSpc>
                  <a:spcPts val="2660"/>
                </a:lnSpc>
              </a:pPr>
              <a:r>
                <a:rPr lang="en-US" sz="2400" spc="-19">
                  <a:latin typeface="Graphik Regular" panose="020B0503030202060203" pitchFamily="34" charset="0"/>
                </a:rPr>
                <a:t>Key </a:t>
              </a:r>
              <a:r>
                <a:rPr lang="en-US" sz="2400" spc="-19" dirty="0">
                  <a:latin typeface="Graphik Regular" panose="020B0503030202060203" pitchFamily="34" charset="0"/>
                </a:rPr>
                <a:t>Skills-------------------------------------------------------------------------------(</a:t>
              </a:r>
              <a:r>
                <a:rPr lang="en-US" sz="2400" spc="-19">
                  <a:latin typeface="Graphik Regular" panose="020B0503030202060203" pitchFamily="34" charset="0"/>
                </a:rPr>
                <a:t>4)</a:t>
              </a:r>
            </a:p>
            <a:p>
              <a:pPr>
                <a:lnSpc>
                  <a:spcPts val="2660"/>
                </a:lnSpc>
              </a:pPr>
              <a:r>
                <a:rPr lang="en-US" sz="2400" spc="-19">
                  <a:latin typeface="Graphik Regular" panose="020B0503030202060203" pitchFamily="34" charset="0"/>
                </a:rPr>
                <a:t>Professional </a:t>
              </a:r>
              <a:r>
                <a:rPr lang="en-US" sz="2400" spc="-19" dirty="0">
                  <a:latin typeface="Graphik Regular" panose="020B0503030202060203" pitchFamily="34" charset="0"/>
                </a:rPr>
                <a:t>Experience---------------------------------------------------------(5-6)</a:t>
              </a:r>
            </a:p>
            <a:p>
              <a:pPr>
                <a:lnSpc>
                  <a:spcPts val="2660"/>
                </a:lnSpc>
              </a:pPr>
              <a:r>
                <a:rPr lang="en-US" sz="2400" spc="-19" dirty="0">
                  <a:latin typeface="Graphik Regular" panose="020B0503030202060203" pitchFamily="34" charset="0"/>
                </a:rPr>
                <a:t>Instagram User Analytics------------------------------------------------------(7-15)</a:t>
              </a:r>
            </a:p>
            <a:p>
              <a:pPr>
                <a:lnSpc>
                  <a:spcPts val="2660"/>
                </a:lnSpc>
              </a:pPr>
              <a:r>
                <a:rPr lang="en-US" sz="2400" spc="-19" dirty="0">
                  <a:latin typeface="Graphik Regular" panose="020B0503030202060203" pitchFamily="34" charset="0"/>
                </a:rPr>
                <a:t>Operation Analytics  and Investigating ----------------------------------(16-26)</a:t>
              </a:r>
            </a:p>
            <a:p>
              <a:pPr>
                <a:lnSpc>
                  <a:spcPts val="2660"/>
                </a:lnSpc>
              </a:pPr>
              <a:r>
                <a:rPr lang="en-US" sz="2400" spc="-19" dirty="0">
                  <a:latin typeface="Graphik Regular" panose="020B0503030202060203" pitchFamily="34" charset="0"/>
                </a:rPr>
                <a:t>Hiring Process Analytics------------------------------------------------------(27-33)</a:t>
              </a:r>
            </a:p>
            <a:p>
              <a:pPr>
                <a:lnSpc>
                  <a:spcPts val="2660"/>
                </a:lnSpc>
              </a:pPr>
              <a:r>
                <a:rPr lang="en-US" sz="2400" spc="-19" dirty="0">
                  <a:latin typeface="Graphik Regular" panose="020B0503030202060203" pitchFamily="34" charset="0"/>
                </a:rPr>
                <a:t>Bank Loan Case Study--------------------------------------------------------(34-49)</a:t>
              </a:r>
            </a:p>
            <a:p>
              <a:pPr>
                <a:lnSpc>
                  <a:spcPts val="2660"/>
                </a:lnSpc>
              </a:pPr>
              <a:r>
                <a:rPr lang="en-US" sz="2400" spc="-19" dirty="0">
                  <a:latin typeface="Graphik Regular" panose="020B0503030202060203" pitchFamily="34" charset="0"/>
                </a:rPr>
                <a:t>Impact of Car Features on Price and Profitability----------------------(50-57)</a:t>
              </a:r>
            </a:p>
            <a:p>
              <a:pPr>
                <a:lnSpc>
                  <a:spcPts val="2660"/>
                </a:lnSpc>
              </a:pPr>
              <a:r>
                <a:rPr lang="en-US" sz="2400" spc="-19" dirty="0">
                  <a:latin typeface="Graphik Regular" panose="020B0503030202060203" pitchFamily="34" charset="0"/>
                </a:rPr>
                <a:t>ABC Call Volume Trend Analysis-------------------------------------------(58-66)</a:t>
              </a:r>
            </a:p>
            <a:p>
              <a:pPr>
                <a:lnSpc>
                  <a:spcPts val="2660"/>
                </a:lnSpc>
              </a:pPr>
              <a:r>
                <a:rPr lang="en-US" sz="2400" spc="-19" dirty="0">
                  <a:latin typeface="Graphik Regular" panose="020B0503030202060203" pitchFamily="34" charset="0"/>
                </a:rPr>
                <a:t>IMDB Movie Analysis --------------------------------------------------------(67-73)</a:t>
              </a:r>
            </a:p>
            <a:p>
              <a:pPr>
                <a:lnSpc>
                  <a:spcPts val="2660"/>
                </a:lnSpc>
              </a:pPr>
              <a:r>
                <a:rPr lang="en-US" sz="2400" spc="-19" dirty="0">
                  <a:latin typeface="Graphik Regular" panose="020B0503030202060203" pitchFamily="34" charset="0"/>
                </a:rPr>
                <a:t>Summary-----------------------------------------------------------------------------(74)</a:t>
              </a:r>
            </a:p>
          </p:txBody>
        </p:sp>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22" name="Group 14">
            <a:extLst>
              <a:ext uri="{FF2B5EF4-FFF2-40B4-BE49-F238E27FC236}">
                <a16:creationId xmlns:a16="http://schemas.microsoft.com/office/drawing/2014/main" id="{F15241E7-2EDD-43E4-A58A-C884354BBC01}"/>
              </a:ext>
            </a:extLst>
          </p:cNvPr>
          <p:cNvGrpSpPr/>
          <p:nvPr/>
        </p:nvGrpSpPr>
        <p:grpSpPr>
          <a:xfrm>
            <a:off x="655752" y="-1235382"/>
            <a:ext cx="17253775" cy="2017079"/>
            <a:chOff x="0" y="0"/>
            <a:chExt cx="23005033" cy="2689439"/>
          </a:xfrm>
        </p:grpSpPr>
        <p:pic>
          <p:nvPicPr>
            <p:cNvPr id="23" name="Picture 15">
              <a:extLst>
                <a:ext uri="{FF2B5EF4-FFF2-40B4-BE49-F238E27FC236}">
                  <a16:creationId xmlns:a16="http://schemas.microsoft.com/office/drawing/2014/main" id="{AA6A8E83-9437-4F20-A841-2CBC4DD596A4}"/>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11F681AF-93B7-48E0-867F-73CB029B4229}"/>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F31F06CD-C814-4745-AEA4-BD1FDE05D221}"/>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EAA17C1A-3D7C-44A1-8D3F-4D83827E126A}"/>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DAC999A8-70C9-4F79-9160-5BFDE65FD131}"/>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C61E0E5D-A7A1-4F9A-946A-42E3CA811499}"/>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890C2A29-1BFC-48F5-90EB-21BC4397042D}"/>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7000" y="1060635"/>
            <a:ext cx="11811000" cy="1146789"/>
          </a:xfrm>
          <a:prstGeom prst="rect">
            <a:avLst/>
          </a:prstGeom>
        </p:spPr>
        <p:txBody>
          <a:bodyPr wrap="square" lIns="0" tIns="0" rIns="0" bIns="0" rtlCol="0" anchor="t">
            <a:spAutoFit/>
          </a:bodyPr>
          <a:lstStyle/>
          <a:p>
            <a:pPr marL="857250" indent="-857250" algn="ctr">
              <a:lnSpc>
                <a:spcPts val="9600"/>
              </a:lnSpc>
              <a:buFont typeface="Wingdings" panose="05000000000000000000" pitchFamily="2" charset="2"/>
              <a:buChar char="Ø"/>
            </a:pPr>
            <a:r>
              <a:rPr lang="en-GB" sz="6600" spc="-80" dirty="0">
                <a:latin typeface="Graphik Regular" panose="020B0503030202060203" pitchFamily="34" charset="0"/>
              </a:rPr>
              <a:t>Case Study 1: Job Data Analysis</a:t>
            </a:r>
          </a:p>
        </p:txBody>
      </p:sp>
      <p:grpSp>
        <p:nvGrpSpPr>
          <p:cNvPr id="4" name="Group 4"/>
          <p:cNvGrpSpPr/>
          <p:nvPr/>
        </p:nvGrpSpPr>
        <p:grpSpPr>
          <a:xfrm>
            <a:off x="348425" y="9374821"/>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691384" y="2594391"/>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Duplicate Rows Detection:- </a:t>
            </a:r>
          </a:p>
          <a:p>
            <a:pPr>
              <a:lnSpc>
                <a:spcPct val="150000"/>
              </a:lnSpc>
            </a:pPr>
            <a:r>
              <a:rPr lang="en-GB" sz="2400" dirty="0"/>
              <a:t>Identify duplicate rows in the data..</a:t>
            </a:r>
            <a:endParaRPr lang="en-IN" dirty="0"/>
          </a:p>
        </p:txBody>
      </p:sp>
      <p:pic>
        <p:nvPicPr>
          <p:cNvPr id="13" name="Picture 12">
            <a:extLst>
              <a:ext uri="{FF2B5EF4-FFF2-40B4-BE49-F238E27FC236}">
                <a16:creationId xmlns:a16="http://schemas.microsoft.com/office/drawing/2014/main" id="{28AD3FFA-84C4-4347-BEE0-1C0D1B8E5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334" y="4132613"/>
            <a:ext cx="8076273" cy="3448125"/>
          </a:xfrm>
          <a:prstGeom prst="rect">
            <a:avLst/>
          </a:prstGeom>
          <a:ln>
            <a:solidFill>
              <a:schemeClr val="bg1"/>
            </a:solidFill>
          </a:ln>
        </p:spPr>
      </p:pic>
      <p:pic>
        <p:nvPicPr>
          <p:cNvPr id="16" name="Picture 15">
            <a:extLst>
              <a:ext uri="{FF2B5EF4-FFF2-40B4-BE49-F238E27FC236}">
                <a16:creationId xmlns:a16="http://schemas.microsoft.com/office/drawing/2014/main" id="{E3521E26-CDF9-434E-A131-BF7EF01CA4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6359" y="5236416"/>
            <a:ext cx="7179053" cy="1240517"/>
          </a:xfrm>
          <a:prstGeom prst="rect">
            <a:avLst/>
          </a:prstGeom>
          <a:ln>
            <a:solidFill>
              <a:schemeClr val="bg1"/>
            </a:solidFill>
          </a:ln>
        </p:spPr>
      </p:pic>
      <p:grpSp>
        <p:nvGrpSpPr>
          <p:cNvPr id="15" name="object 8">
            <a:extLst>
              <a:ext uri="{FF2B5EF4-FFF2-40B4-BE49-F238E27FC236}">
                <a16:creationId xmlns:a16="http://schemas.microsoft.com/office/drawing/2014/main" id="{93E214CF-70D3-4E91-9AE2-B7868762B8FC}"/>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791FC9E3-FE15-4310-9C3E-196DEF4DE9BD}"/>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B6DC60AE-76B9-44DB-881B-750A8CE76B08}"/>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7FF00C7A-D3A5-4972-9DB5-03DE169421E3}"/>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5D7B0F7B-71CE-447A-BFF5-A78B832793EC}"/>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12091B8F-FA7A-486A-9221-9714448286C0}"/>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B5C6602A-3EBF-4A49-9212-ECB103CCB16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040761A1-C8D4-4071-A02B-E98B87C7468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6700E1F3-25DC-4E22-8765-F71D6BC5D81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C89B316D-562D-465F-93A3-48933B15489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B1C2FDF9-F29A-44A0-8BCF-0C563E0A0AE5}"/>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805B5225-C540-4C56-8437-185782F925C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C0BEF897-2914-4980-86F7-7870EBDD979C}"/>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48E1F83A-AFF6-4424-940A-8EC7FAF5BA1F}"/>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DFEF510C-EA25-4947-B1FE-B82D9F45177B}"/>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65B7A1D9-B0AD-4603-877B-5ADE7210D5DD}"/>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274147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892161" y="1513831"/>
            <a:ext cx="14954250" cy="1015663"/>
          </a:xfrm>
          <a:prstGeom prst="rect">
            <a:avLst/>
          </a:prstGeom>
        </p:spPr>
        <p:txBody>
          <a:bodyPr wrap="square" lIns="0" tIns="0" rIns="0" bIns="0" rtlCol="0" anchor="t">
            <a:spAutoFit/>
          </a:bodyPr>
          <a:lstStyle/>
          <a:p>
            <a:pPr marL="857250" indent="-857250" algn="ctr">
              <a:buFont typeface="Wingdings" panose="05000000000000000000" pitchFamily="2" charset="2"/>
              <a:buChar char="Ø"/>
            </a:pPr>
            <a:r>
              <a:rPr lang="en-GB" sz="6600" spc="-19" dirty="0">
                <a:latin typeface="Graphik Regular" panose="020B0503030202060203" pitchFamily="34" charset="0"/>
              </a:rPr>
              <a:t>Case Study 2: Investigating Metric Spike</a:t>
            </a:r>
            <a:endParaRPr lang="en-US" sz="6600" spc="-19" dirty="0">
              <a:latin typeface="Graphik Regular" panose="020B0503030202060203" pitchFamily="34" charset="0"/>
            </a:endParaRP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478752" y="2604436"/>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u="sng" dirty="0"/>
              <a:t>Weekly User Engagement</a:t>
            </a:r>
            <a:r>
              <a:rPr lang="en-GB" sz="3600" b="1" dirty="0"/>
              <a:t>:- </a:t>
            </a:r>
          </a:p>
          <a:p>
            <a:pPr>
              <a:lnSpc>
                <a:spcPct val="150000"/>
              </a:lnSpc>
            </a:pPr>
            <a:r>
              <a:rPr lang="en-GB" sz="2400" dirty="0"/>
              <a:t> Measure the activeness of users on a weekly basis.</a:t>
            </a:r>
            <a:endParaRPr lang="en-IN" dirty="0"/>
          </a:p>
        </p:txBody>
      </p:sp>
      <p:pic>
        <p:nvPicPr>
          <p:cNvPr id="12" name="Picture 11">
            <a:extLst>
              <a:ext uri="{FF2B5EF4-FFF2-40B4-BE49-F238E27FC236}">
                <a16:creationId xmlns:a16="http://schemas.microsoft.com/office/drawing/2014/main" id="{21AE6118-31BE-4791-A725-999FC34512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3139" y="5172456"/>
            <a:ext cx="7020353" cy="2190562"/>
          </a:xfrm>
          <a:prstGeom prst="rect">
            <a:avLst/>
          </a:prstGeom>
          <a:ln>
            <a:solidFill>
              <a:schemeClr val="bg1"/>
            </a:solidFill>
          </a:ln>
        </p:spPr>
      </p:pic>
      <p:pic>
        <p:nvPicPr>
          <p:cNvPr id="15" name="Picture 14">
            <a:extLst>
              <a:ext uri="{FF2B5EF4-FFF2-40B4-BE49-F238E27FC236}">
                <a16:creationId xmlns:a16="http://schemas.microsoft.com/office/drawing/2014/main" id="{6D0E5919-A3D1-44E0-9D83-D7366F4FA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8703" y="4170520"/>
            <a:ext cx="3741527" cy="3741527"/>
          </a:xfrm>
          <a:prstGeom prst="rect">
            <a:avLst/>
          </a:prstGeom>
          <a:ln>
            <a:solidFill>
              <a:schemeClr val="bg1"/>
            </a:solidFill>
          </a:ln>
        </p:spPr>
      </p:pic>
      <p:grpSp>
        <p:nvGrpSpPr>
          <p:cNvPr id="16" name="object 8">
            <a:extLst>
              <a:ext uri="{FF2B5EF4-FFF2-40B4-BE49-F238E27FC236}">
                <a16:creationId xmlns:a16="http://schemas.microsoft.com/office/drawing/2014/main" id="{0E57232B-B4A3-41A9-B8BE-CFD094243165}"/>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81C97CBC-A370-469A-9A8C-2F2BEBD33698}"/>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F38CFE3E-A93E-49D3-B324-A59D196EC6E0}"/>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FA0B4296-00D7-42B7-A00A-D7DEFA6C399F}"/>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CF56C6FC-26B5-4F2B-8F6F-F923C7C148E2}"/>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8484B960-DCDB-4DAD-8ADD-335E191E4056}"/>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6C2FB56E-6696-429D-9266-85DDDF8EBF2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E201A303-7F03-4F7D-B0D8-890401B0B6D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CB3EE9CC-486B-416E-8EE2-7F5A4C6721C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F5C3AE65-6BD9-4BFD-B6FD-B128B38CF61C}"/>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D0E5BE03-783B-40A8-8871-26DC83575E4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999AF54A-949A-4DE7-990F-BF2320DE909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5FC97307-5231-4F8A-884A-4AFA92ABF0E5}"/>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B16A5AE4-F059-41BB-B347-D2238F0C1298}"/>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BCA82C59-1A4A-4C68-9315-242542A4EEE7}"/>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B27DD1EF-14FF-4835-9C5F-203F50B0C30C}"/>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2925100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386482" y="1328500"/>
            <a:ext cx="14464340" cy="1146789"/>
          </a:xfrm>
          <a:prstGeom prst="rect">
            <a:avLst/>
          </a:prstGeom>
        </p:spPr>
        <p:txBody>
          <a:bodyPr wrap="square" lIns="0" tIns="0" rIns="0" bIns="0" rtlCol="0" anchor="t">
            <a:spAutoFit/>
          </a:bodyPr>
          <a:lstStyle/>
          <a:p>
            <a:pPr marL="857250" indent="-857250">
              <a:lnSpc>
                <a:spcPts val="9600"/>
              </a:lnSpc>
              <a:buFont typeface="Wingdings" panose="05000000000000000000" pitchFamily="2" charset="2"/>
              <a:buChar char="Ø"/>
            </a:pPr>
            <a:r>
              <a:rPr lang="en-GB" sz="6600" spc="-80" dirty="0">
                <a:latin typeface="Graphik Regular" panose="020B0503030202060203" pitchFamily="34" charset="0"/>
              </a:rPr>
              <a:t>Case Study 2: Investigating Metric Spike</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254134" y="2763694"/>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User Growth Analysis:- </a:t>
            </a:r>
          </a:p>
          <a:p>
            <a:pPr>
              <a:lnSpc>
                <a:spcPct val="150000"/>
              </a:lnSpc>
            </a:pPr>
            <a:r>
              <a:rPr lang="en-GB" sz="2400" dirty="0"/>
              <a:t> </a:t>
            </a:r>
            <a:r>
              <a:rPr lang="en-GB" sz="2400" dirty="0" err="1"/>
              <a:t>Analyze</a:t>
            </a:r>
            <a:r>
              <a:rPr lang="en-GB" sz="2400" dirty="0"/>
              <a:t> the growth of users over time for a product.</a:t>
            </a:r>
            <a:endParaRPr lang="en-IN" dirty="0"/>
          </a:p>
        </p:txBody>
      </p:sp>
      <p:pic>
        <p:nvPicPr>
          <p:cNvPr id="13" name="Picture 12">
            <a:extLst>
              <a:ext uri="{FF2B5EF4-FFF2-40B4-BE49-F238E27FC236}">
                <a16:creationId xmlns:a16="http://schemas.microsoft.com/office/drawing/2014/main" id="{0C2D5E1F-41A8-4675-9E60-DCF35F597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1869" y="4521591"/>
            <a:ext cx="6359731" cy="3426367"/>
          </a:xfrm>
          <a:prstGeom prst="rect">
            <a:avLst/>
          </a:prstGeom>
          <a:ln>
            <a:solidFill>
              <a:schemeClr val="bg1"/>
            </a:solidFill>
          </a:ln>
        </p:spPr>
      </p:pic>
      <p:pic>
        <p:nvPicPr>
          <p:cNvPr id="16" name="Picture 15">
            <a:extLst>
              <a:ext uri="{FF2B5EF4-FFF2-40B4-BE49-F238E27FC236}">
                <a16:creationId xmlns:a16="http://schemas.microsoft.com/office/drawing/2014/main" id="{31C8135D-3707-4A18-B558-0B959284C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333" y="4349996"/>
            <a:ext cx="4523867" cy="3737107"/>
          </a:xfrm>
          <a:prstGeom prst="rect">
            <a:avLst/>
          </a:prstGeom>
          <a:ln>
            <a:solidFill>
              <a:schemeClr val="bg1"/>
            </a:solidFill>
          </a:ln>
        </p:spPr>
      </p:pic>
      <p:grpSp>
        <p:nvGrpSpPr>
          <p:cNvPr id="15" name="object 8">
            <a:extLst>
              <a:ext uri="{FF2B5EF4-FFF2-40B4-BE49-F238E27FC236}">
                <a16:creationId xmlns:a16="http://schemas.microsoft.com/office/drawing/2014/main" id="{A3A4D0ED-EFDB-4263-B4C4-D7931C0314D8}"/>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70AFC640-D9F7-4C48-B770-1F81C552D846}"/>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DA972CE2-FFBE-4754-95A8-82A80B7C2E58}"/>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092EAA5E-15F9-4BB6-94A3-89423FCD7DF4}"/>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E31A54D2-1D79-4A04-BEBE-D7F41BE234BD}"/>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C2DEEE02-AC17-4D97-9584-9D3D4CC37801}"/>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147F109B-D938-4478-B702-53F29CB93F6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BABDBC24-A125-422E-8480-EF84AD9D4EB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3BFE0509-6DB1-426C-9C9B-BBC0D5311406}"/>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88096F7B-1C89-4C54-B64C-8699A9DA4D2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F7C6F964-F2EC-431F-90C1-7949767CCFD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2618C437-3A86-4246-8836-BF13070D81F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D0165EDF-74A7-406F-9088-C6EA95085878}"/>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0F60D3A4-FA26-4DA7-821A-FBC9C91D66C4}"/>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CC6692F8-EBAE-4A60-BEC0-297496154E91}"/>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86CAE7A9-0340-4B3F-961C-93A629CF0DE9}"/>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894084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193999" y="1495242"/>
            <a:ext cx="14177282" cy="1146789"/>
          </a:xfrm>
          <a:prstGeom prst="rect">
            <a:avLst/>
          </a:prstGeom>
        </p:spPr>
        <p:txBody>
          <a:bodyPr wrap="square" lIns="0" tIns="0" rIns="0" bIns="0" rtlCol="0" anchor="t">
            <a:spAutoFit/>
          </a:bodyPr>
          <a:lstStyle/>
          <a:p>
            <a:pPr marL="857250" indent="-857250" algn="ctr">
              <a:lnSpc>
                <a:spcPts val="9600"/>
              </a:lnSpc>
              <a:buFont typeface="Wingdings" panose="05000000000000000000" pitchFamily="2" charset="2"/>
              <a:buChar char="Ø"/>
            </a:pPr>
            <a:r>
              <a:rPr lang="en-GB" sz="6600" spc="-80" dirty="0">
                <a:latin typeface="Graphik Regular" panose="020B0503030202060203" pitchFamily="34" charset="0"/>
              </a:rPr>
              <a:t>Case Study 2: Investigating Metric Spike</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254134" y="2726271"/>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Weekly Retention Analysis:- </a:t>
            </a:r>
          </a:p>
          <a:p>
            <a:pPr>
              <a:lnSpc>
                <a:spcPct val="150000"/>
              </a:lnSpc>
            </a:pPr>
            <a:r>
              <a:rPr lang="en-GB" sz="2400" dirty="0"/>
              <a:t> Analyse the retention of users on a weekly basis after signing up for a product.</a:t>
            </a:r>
            <a:endParaRPr lang="en-IN" dirty="0"/>
          </a:p>
        </p:txBody>
      </p:sp>
      <p:pic>
        <p:nvPicPr>
          <p:cNvPr id="12" name="Picture 11">
            <a:extLst>
              <a:ext uri="{FF2B5EF4-FFF2-40B4-BE49-F238E27FC236}">
                <a16:creationId xmlns:a16="http://schemas.microsoft.com/office/drawing/2014/main" id="{D81C2AA2-2259-43B3-BE98-DC8D9D0C0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250" y="4425298"/>
            <a:ext cx="7778927" cy="3496949"/>
          </a:xfrm>
          <a:prstGeom prst="rect">
            <a:avLst/>
          </a:prstGeom>
        </p:spPr>
      </p:pic>
      <p:pic>
        <p:nvPicPr>
          <p:cNvPr id="15" name="Picture 14">
            <a:extLst>
              <a:ext uri="{FF2B5EF4-FFF2-40B4-BE49-F238E27FC236}">
                <a16:creationId xmlns:a16="http://schemas.microsoft.com/office/drawing/2014/main" id="{04706DB7-3910-4B1A-B136-1BB3259D20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2945" y="5190218"/>
            <a:ext cx="7871603" cy="1668780"/>
          </a:xfrm>
          <a:prstGeom prst="rect">
            <a:avLst/>
          </a:prstGeom>
        </p:spPr>
      </p:pic>
      <p:grpSp>
        <p:nvGrpSpPr>
          <p:cNvPr id="16" name="object 8">
            <a:extLst>
              <a:ext uri="{FF2B5EF4-FFF2-40B4-BE49-F238E27FC236}">
                <a16:creationId xmlns:a16="http://schemas.microsoft.com/office/drawing/2014/main" id="{67688801-AC83-4EC9-A391-C3593943CD42}"/>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06531998-1A84-4E0D-B237-733B2F68222A}"/>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E6306E06-AED4-472E-84E1-6E0D56340576}"/>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B91A3A16-22EB-4BBC-BF84-C50A5E42D436}"/>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CDBCD3FE-C5AD-4430-B9B8-D05C2FE5A029}"/>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15F21194-5BCF-4839-94F5-083F70E71883}"/>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C5A6506E-F9FB-4913-B41B-F0CCD324CFD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AF5CB82A-91D7-40D6-B9CD-C5064168DB7E}"/>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A20595EF-3A4E-4DD2-837F-6B8071EE6A6D}"/>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A7AC2D0C-D55A-4CD4-A5F4-117D664C35E5}"/>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56F07565-1A08-41BB-9366-11AF72B7546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E2C1DDA9-F908-43B5-BFD7-31677446669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AE56F906-E8A2-477F-BD72-A2EB61BA04E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2A008171-4FD6-41C8-B640-A05EE958493D}"/>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F2AB6C9A-74C6-4EDA-ABEA-2C402F3C1889}"/>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ECF44F4C-580D-4519-8138-4A0E0A7CFB53}"/>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792474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54682" y="1394335"/>
            <a:ext cx="14141090" cy="1146789"/>
          </a:xfrm>
          <a:prstGeom prst="rect">
            <a:avLst/>
          </a:prstGeom>
        </p:spPr>
        <p:txBody>
          <a:bodyPr wrap="square" lIns="0" tIns="0" rIns="0" bIns="0" rtlCol="0" anchor="t">
            <a:spAutoFit/>
          </a:bodyPr>
          <a:lstStyle/>
          <a:p>
            <a:pPr marL="857250" indent="-857250" algn="ctr">
              <a:lnSpc>
                <a:spcPts val="9600"/>
              </a:lnSpc>
              <a:buFont typeface="Wingdings" panose="05000000000000000000" pitchFamily="2" charset="2"/>
              <a:buChar char="Ø"/>
            </a:pPr>
            <a:r>
              <a:rPr lang="en-GB" sz="6600" spc="-80" dirty="0">
                <a:latin typeface="Graphik Regular" panose="020B0503030202060203" pitchFamily="34" charset="0"/>
              </a:rPr>
              <a:t>Case Study 2: Investigating Metric Spike</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386482" y="2854178"/>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Weekly Engagement Per Device:- </a:t>
            </a:r>
          </a:p>
          <a:p>
            <a:pPr>
              <a:lnSpc>
                <a:spcPct val="150000"/>
              </a:lnSpc>
            </a:pPr>
            <a:r>
              <a:rPr lang="en-GB" sz="2400" dirty="0"/>
              <a:t> Measure the activeness of users on a weekly basis per device.</a:t>
            </a:r>
            <a:endParaRPr lang="en-IN" dirty="0"/>
          </a:p>
        </p:txBody>
      </p:sp>
      <p:pic>
        <p:nvPicPr>
          <p:cNvPr id="12" name="Picture 11">
            <a:extLst>
              <a:ext uri="{FF2B5EF4-FFF2-40B4-BE49-F238E27FC236}">
                <a16:creationId xmlns:a16="http://schemas.microsoft.com/office/drawing/2014/main" id="{917B800A-DCE7-4627-98F9-C7A499D7C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3139" y="4397677"/>
            <a:ext cx="8278583" cy="2971799"/>
          </a:xfrm>
          <a:prstGeom prst="rect">
            <a:avLst/>
          </a:prstGeom>
        </p:spPr>
      </p:pic>
      <p:pic>
        <p:nvPicPr>
          <p:cNvPr id="15" name="Picture 14">
            <a:extLst>
              <a:ext uri="{FF2B5EF4-FFF2-40B4-BE49-F238E27FC236}">
                <a16:creationId xmlns:a16="http://schemas.microsoft.com/office/drawing/2014/main" id="{B14353E5-121F-4188-B010-500ECE5E14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0026" y="4121412"/>
            <a:ext cx="5825933" cy="3524331"/>
          </a:xfrm>
          <a:prstGeom prst="rect">
            <a:avLst/>
          </a:prstGeom>
        </p:spPr>
      </p:pic>
      <p:grpSp>
        <p:nvGrpSpPr>
          <p:cNvPr id="16" name="object 8">
            <a:extLst>
              <a:ext uri="{FF2B5EF4-FFF2-40B4-BE49-F238E27FC236}">
                <a16:creationId xmlns:a16="http://schemas.microsoft.com/office/drawing/2014/main" id="{E2ACF4F5-95CE-41F9-9160-27C5DFDE2F61}"/>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72A5B30E-931D-44A1-8512-63D56FB1AB57}"/>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A65D457D-EA7B-48E9-8B2A-CA15ADC11A83}"/>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74197D07-A0C5-4D04-9B71-536C7F1A9BA0}"/>
                </a:ext>
              </a:extLst>
            </p:cNvPr>
            <p:cNvPicPr/>
            <p:nvPr/>
          </p:nvPicPr>
          <p:blipFill>
            <a:blip r:embed="rId8"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35D421D5-D031-4A2C-BFAA-6F67E1089648}"/>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1DF7B29F-ED4F-4B63-9195-2521454122AE}"/>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6902EED8-CA4C-4DBD-BB2C-57A1803A170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156C084F-BD97-433B-B5B7-A82D9D2D17EB}"/>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312B0180-76AF-4B50-8AE4-C6F2306EC6A4}"/>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88565AE2-90D8-43C7-A726-1B2BEF75E0CF}"/>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5CC22987-7A08-40A8-96A7-C518456E3801}"/>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CDC5DD4E-0023-4669-816F-5C0A820414C6}"/>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444AE8C5-A2E1-4173-B1E7-CD609EB50C5C}"/>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A1740D46-E8C7-4069-AF06-39AE26D8B3C1}"/>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50804B73-3536-490B-9D71-847AA990BBF9}"/>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F1003F6F-500B-47FA-AE02-E983EAE3F8C5}"/>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23343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73660" y="1409990"/>
            <a:ext cx="14240403" cy="1146789"/>
          </a:xfrm>
          <a:prstGeom prst="rect">
            <a:avLst/>
          </a:prstGeom>
        </p:spPr>
        <p:txBody>
          <a:bodyPr wrap="square" lIns="0" tIns="0" rIns="0" bIns="0" rtlCol="0" anchor="t">
            <a:spAutoFit/>
          </a:bodyPr>
          <a:lstStyle/>
          <a:p>
            <a:pPr marL="857250" indent="-857250" algn="ctr">
              <a:lnSpc>
                <a:spcPts val="9600"/>
              </a:lnSpc>
              <a:buFont typeface="Wingdings" panose="05000000000000000000" pitchFamily="2" charset="2"/>
              <a:buChar char="Ø"/>
            </a:pPr>
            <a:r>
              <a:rPr lang="en-GB" sz="6600" spc="-80" dirty="0">
                <a:latin typeface="Graphik Regular" panose="020B0503030202060203" pitchFamily="34" charset="0"/>
              </a:rPr>
              <a:t>Case Study 2: Investigating Metric Spike</a:t>
            </a:r>
          </a:p>
        </p:txBody>
      </p:sp>
      <p:grpSp>
        <p:nvGrpSpPr>
          <p:cNvPr id="4" name="Group 4"/>
          <p:cNvGrpSpPr/>
          <p:nvPr/>
        </p:nvGrpSpPr>
        <p:grpSpPr>
          <a:xfrm>
            <a:off x="318993" y="81949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04655" y="2839608"/>
            <a:ext cx="16916400" cy="140711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b="1" dirty="0"/>
              <a:t>Email Engagement Analysis:- </a:t>
            </a:r>
          </a:p>
          <a:p>
            <a:pPr>
              <a:lnSpc>
                <a:spcPct val="150000"/>
              </a:lnSpc>
            </a:pPr>
            <a:r>
              <a:rPr lang="en-GB" sz="2400" dirty="0"/>
              <a:t> </a:t>
            </a:r>
            <a:r>
              <a:rPr lang="en-GB" sz="2400" dirty="0" err="1"/>
              <a:t>Analyze</a:t>
            </a:r>
            <a:r>
              <a:rPr lang="en-GB" sz="2400" dirty="0"/>
              <a:t> how users are engaging with the email service.</a:t>
            </a:r>
            <a:endParaRPr lang="en-IN" dirty="0"/>
          </a:p>
        </p:txBody>
      </p:sp>
      <p:pic>
        <p:nvPicPr>
          <p:cNvPr id="12" name="Picture 11">
            <a:extLst>
              <a:ext uri="{FF2B5EF4-FFF2-40B4-BE49-F238E27FC236}">
                <a16:creationId xmlns:a16="http://schemas.microsoft.com/office/drawing/2014/main" id="{B72C3EF7-8A08-46A5-89C0-774DD2835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385" y="4839740"/>
            <a:ext cx="7648569" cy="3402207"/>
          </a:xfrm>
          <a:prstGeom prst="rect">
            <a:avLst/>
          </a:prstGeom>
        </p:spPr>
      </p:pic>
      <p:pic>
        <p:nvPicPr>
          <p:cNvPr id="15" name="Picture 14">
            <a:extLst>
              <a:ext uri="{FF2B5EF4-FFF2-40B4-BE49-F238E27FC236}">
                <a16:creationId xmlns:a16="http://schemas.microsoft.com/office/drawing/2014/main" id="{172B075D-FC6A-4654-B40C-3D5A4A7F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0" y="4536126"/>
            <a:ext cx="5995280" cy="3411833"/>
          </a:xfrm>
          <a:prstGeom prst="rect">
            <a:avLst/>
          </a:prstGeom>
        </p:spPr>
      </p:pic>
      <p:grpSp>
        <p:nvGrpSpPr>
          <p:cNvPr id="17" name="object 8">
            <a:extLst>
              <a:ext uri="{FF2B5EF4-FFF2-40B4-BE49-F238E27FC236}">
                <a16:creationId xmlns:a16="http://schemas.microsoft.com/office/drawing/2014/main" id="{6C429B41-4BD8-44C8-A614-2315C93F8DDF}"/>
              </a:ext>
            </a:extLst>
          </p:cNvPr>
          <p:cNvGrpSpPr/>
          <p:nvPr/>
        </p:nvGrpSpPr>
        <p:grpSpPr>
          <a:xfrm>
            <a:off x="531711" y="8324215"/>
            <a:ext cx="3924300" cy="1962785"/>
            <a:chOff x="600837" y="8324608"/>
            <a:chExt cx="3924300" cy="1962785"/>
          </a:xfrm>
        </p:grpSpPr>
        <p:pic>
          <p:nvPicPr>
            <p:cNvPr id="18" name="object 9">
              <a:extLst>
                <a:ext uri="{FF2B5EF4-FFF2-40B4-BE49-F238E27FC236}">
                  <a16:creationId xmlns:a16="http://schemas.microsoft.com/office/drawing/2014/main" id="{E5CAFDB9-6089-4B64-B29C-9E82C6BE77FD}"/>
                </a:ext>
              </a:extLst>
            </p:cNvPr>
            <p:cNvPicPr/>
            <p:nvPr/>
          </p:nvPicPr>
          <p:blipFill>
            <a:blip r:embed="rId7" cstate="print"/>
            <a:stretch>
              <a:fillRect/>
            </a:stretch>
          </p:blipFill>
          <p:spPr>
            <a:xfrm>
              <a:off x="600837" y="9510641"/>
              <a:ext cx="2095500" cy="555910"/>
            </a:xfrm>
            <a:prstGeom prst="rect">
              <a:avLst/>
            </a:prstGeom>
          </p:spPr>
        </p:pic>
        <p:sp>
          <p:nvSpPr>
            <p:cNvPr id="20" name="object 10">
              <a:extLst>
                <a:ext uri="{FF2B5EF4-FFF2-40B4-BE49-F238E27FC236}">
                  <a16:creationId xmlns:a16="http://schemas.microsoft.com/office/drawing/2014/main" id="{DDA94A79-ED99-4AF7-A614-BEB6CEE7E106}"/>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1" name="object 11">
              <a:extLst>
                <a:ext uri="{FF2B5EF4-FFF2-40B4-BE49-F238E27FC236}">
                  <a16:creationId xmlns:a16="http://schemas.microsoft.com/office/drawing/2014/main" id="{17C7839B-E906-4EA4-BF57-46A387A17CB7}"/>
                </a:ext>
              </a:extLst>
            </p:cNvPr>
            <p:cNvPicPr/>
            <p:nvPr/>
          </p:nvPicPr>
          <p:blipFill>
            <a:blip r:embed="rId8" cstate="print"/>
            <a:stretch>
              <a:fillRect/>
            </a:stretch>
          </p:blipFill>
          <p:spPr>
            <a:xfrm>
              <a:off x="622617" y="8324608"/>
              <a:ext cx="3902329" cy="1962389"/>
            </a:xfrm>
            <a:prstGeom prst="rect">
              <a:avLst/>
            </a:prstGeom>
          </p:spPr>
        </p:pic>
      </p:grpSp>
      <p:sp>
        <p:nvSpPr>
          <p:cNvPr id="16" name="AutoShape 22">
            <a:extLst>
              <a:ext uri="{FF2B5EF4-FFF2-40B4-BE49-F238E27FC236}">
                <a16:creationId xmlns:a16="http://schemas.microsoft.com/office/drawing/2014/main" id="{FB9B4CA8-9005-4DCA-99AA-B172A8395CDC}"/>
              </a:ext>
            </a:extLst>
          </p:cNvPr>
          <p:cNvSpPr/>
          <p:nvPr/>
        </p:nvSpPr>
        <p:spPr>
          <a:xfrm>
            <a:off x="0" y="0"/>
            <a:ext cx="2386482" cy="10287000"/>
          </a:xfrm>
          <a:prstGeom prst="rect">
            <a:avLst/>
          </a:prstGeom>
          <a:solidFill>
            <a:srgbClr val="A100FF"/>
          </a:solidFill>
        </p:spPr>
      </p:sp>
      <p:grpSp>
        <p:nvGrpSpPr>
          <p:cNvPr id="25" name="object 21">
            <a:extLst>
              <a:ext uri="{FF2B5EF4-FFF2-40B4-BE49-F238E27FC236}">
                <a16:creationId xmlns:a16="http://schemas.microsoft.com/office/drawing/2014/main" id="{1376BEEE-31D7-4C6E-8EF7-4A3D2470D00F}"/>
              </a:ext>
            </a:extLst>
          </p:cNvPr>
          <p:cNvGrpSpPr/>
          <p:nvPr/>
        </p:nvGrpSpPr>
        <p:grpSpPr>
          <a:xfrm>
            <a:off x="16514063" y="0"/>
            <a:ext cx="1774189" cy="1668145"/>
            <a:chOff x="16514063" y="0"/>
            <a:chExt cx="1774189" cy="1668145"/>
          </a:xfrm>
        </p:grpSpPr>
        <p:sp>
          <p:nvSpPr>
            <p:cNvPr id="26" name="object 22">
              <a:extLst>
                <a:ext uri="{FF2B5EF4-FFF2-40B4-BE49-F238E27FC236}">
                  <a16:creationId xmlns:a16="http://schemas.microsoft.com/office/drawing/2014/main" id="{0B480A0C-9E80-4998-990D-A47987ABD47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27" name="object 23">
              <a:extLst>
                <a:ext uri="{FF2B5EF4-FFF2-40B4-BE49-F238E27FC236}">
                  <a16:creationId xmlns:a16="http://schemas.microsoft.com/office/drawing/2014/main" id="{1233AA18-B0B4-4D06-9EB0-6DD291E1FE62}"/>
                </a:ext>
              </a:extLst>
            </p:cNvPr>
            <p:cNvPicPr/>
            <p:nvPr/>
          </p:nvPicPr>
          <p:blipFill>
            <a:blip r:embed="rId9"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2760407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55084" y="1006650"/>
            <a:ext cx="4636129" cy="1231106"/>
          </a:xfrm>
          <a:prstGeom prst="rect">
            <a:avLst/>
          </a:prstGeom>
        </p:spPr>
        <p:txBody>
          <a:bodyPr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7" name="TextBox 16">
            <a:extLst>
              <a:ext uri="{FF2B5EF4-FFF2-40B4-BE49-F238E27FC236}">
                <a16:creationId xmlns:a16="http://schemas.microsoft.com/office/drawing/2014/main" id="{A362A917-5590-40C4-9115-3F6FE66D944E}"/>
              </a:ext>
            </a:extLst>
          </p:cNvPr>
          <p:cNvSpPr txBox="1"/>
          <p:nvPr/>
        </p:nvSpPr>
        <p:spPr>
          <a:xfrm>
            <a:off x="2751830" y="2628900"/>
            <a:ext cx="15643728" cy="3242041"/>
          </a:xfrm>
          <a:prstGeom prst="rect">
            <a:avLst/>
          </a:prstGeom>
          <a:noFill/>
        </p:spPr>
        <p:txBody>
          <a:bodyPr wrap="square" rtlCol="0">
            <a:spAutoFit/>
          </a:bodyPr>
          <a:lstStyle/>
          <a:p>
            <a:pPr marL="457200" indent="-457200" fontAlgn="base">
              <a:lnSpc>
                <a:spcPct val="150000"/>
              </a:lnSpc>
              <a:buFont typeface="Arial" panose="020B0604020202020204" pitchFamily="34" charset="0"/>
              <a:buChar char="•"/>
            </a:pPr>
            <a:r>
              <a:rPr lang="en-US" sz="2800" dirty="0"/>
              <a:t>Remarkable revelation through meticulous data analysis: Persian Language has the highest share among other languages.</a:t>
            </a:r>
          </a:p>
          <a:p>
            <a:pPr marL="457200" indent="-457200" fontAlgn="base">
              <a:lnSpc>
                <a:spcPct val="150000"/>
              </a:lnSpc>
              <a:buFont typeface="Arial" panose="020B0604020202020204" pitchFamily="34" charset="0"/>
              <a:buChar char="•"/>
            </a:pPr>
            <a:r>
              <a:rPr lang="en-US" sz="2800" dirty="0"/>
              <a:t>User engagement peak at 31st - "</a:t>
            </a:r>
            <a:r>
              <a:rPr lang="en-US" sz="2800" dirty="0" err="1"/>
              <a:t>Macbook</a:t>
            </a:r>
            <a:r>
              <a:rPr lang="en-US" sz="2800" dirty="0"/>
              <a:t> Pro" users have the highest user engagement.</a:t>
            </a:r>
          </a:p>
          <a:p>
            <a:pPr marL="457200" indent="-457200" fontAlgn="base">
              <a:lnSpc>
                <a:spcPct val="150000"/>
              </a:lnSpc>
              <a:buFont typeface="Arial" panose="020B0604020202020204" pitchFamily="34" charset="0"/>
              <a:buChar char="•"/>
            </a:pPr>
            <a:r>
              <a:rPr lang="en-US" sz="2800" dirty="0"/>
              <a:t>Proposal: Foster user engagement through events centered around these themes.</a:t>
            </a:r>
            <a:endParaRPr lang="en-GB" sz="2800" dirty="0"/>
          </a:p>
        </p:txBody>
      </p:sp>
      <p:sp>
        <p:nvSpPr>
          <p:cNvPr id="12" name="AutoShape 22">
            <a:extLst>
              <a:ext uri="{FF2B5EF4-FFF2-40B4-BE49-F238E27FC236}">
                <a16:creationId xmlns:a16="http://schemas.microsoft.com/office/drawing/2014/main" id="{D7A49E8E-06C3-468A-9A20-5BB12765A663}"/>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1514784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241207" y="3627821"/>
            <a:ext cx="5937584" cy="492442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lnSpc>
                <a:spcPts val="9600"/>
              </a:lnSpc>
            </a:pPr>
            <a:r>
              <a:rPr lang="en-US" sz="8000" spc="-105" dirty="0">
                <a:solidFill>
                  <a:srgbClr val="FFFFFF"/>
                </a:solidFill>
                <a:latin typeface="Graphik Regular" panose="020B0503030202060203" pitchFamily="34" charset="0"/>
              </a:rPr>
              <a:t>Hiring Process Analytics</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1EDBC317-F1B2-4264-BA16-0F7374F99D70}"/>
              </a:ext>
            </a:extLst>
          </p:cNvPr>
          <p:cNvSpPr txBox="1"/>
          <p:nvPr/>
        </p:nvSpPr>
        <p:spPr>
          <a:xfrm>
            <a:off x="8759269" y="3030038"/>
            <a:ext cx="7207593" cy="4524315"/>
          </a:xfrm>
          <a:prstGeom prst="rect">
            <a:avLst/>
          </a:prstGeom>
          <a:noFill/>
        </p:spPr>
        <p:txBody>
          <a:bodyPr wrap="square" rtlCol="0">
            <a:spAutoFit/>
          </a:bodyPr>
          <a:lstStyle/>
          <a:p>
            <a:r>
              <a:rPr lang="en-US" sz="3200" dirty="0"/>
              <a:t>As a Data Analyst for our current company . Today, our task is to analyze data related to our hiring process. We aim to extract meaningful insights from this data, such as the average salary, the number of male and female hires, and the most popular salary range among our new hires.</a:t>
            </a:r>
          </a:p>
        </p:txBody>
      </p:sp>
    </p:spTree>
    <p:extLst>
      <p:ext uri="{BB962C8B-B14F-4D97-AF65-F5344CB8AC3E}">
        <p14:creationId xmlns:p14="http://schemas.microsoft.com/office/powerpoint/2010/main" val="30692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3C563059-0325-4CF5-8A99-0C74669F0741}"/>
              </a:ext>
            </a:extLst>
          </p:cNvPr>
          <p:cNvSpPr txBox="1"/>
          <p:nvPr/>
        </p:nvSpPr>
        <p:spPr>
          <a:xfrm>
            <a:off x="2571716" y="1857171"/>
            <a:ext cx="8140618" cy="1015663"/>
          </a:xfrm>
          <a:prstGeom prst="rect">
            <a:avLst/>
          </a:prstGeom>
          <a:noFill/>
        </p:spPr>
        <p:txBody>
          <a:bodyPr wrap="square" rtlCol="0">
            <a:spAutoFit/>
          </a:bodyPr>
          <a:lstStyle/>
          <a:p>
            <a:pPr marL="857250" indent="-857250">
              <a:buFont typeface="Wingdings" panose="05000000000000000000" pitchFamily="2" charset="2"/>
              <a:buChar char="Ø"/>
            </a:pPr>
            <a:r>
              <a:rPr lang="en-IN" sz="6000" dirty="0"/>
              <a:t>Hiring Analysis:-</a:t>
            </a:r>
          </a:p>
        </p:txBody>
      </p:sp>
      <p:pic>
        <p:nvPicPr>
          <p:cNvPr id="32" name="Picture 31">
            <a:extLst>
              <a:ext uri="{FF2B5EF4-FFF2-40B4-BE49-F238E27FC236}">
                <a16:creationId xmlns:a16="http://schemas.microsoft.com/office/drawing/2014/main" id="{5674076C-8D9B-4A96-A5B5-25B33CBF66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19" y="4913437"/>
            <a:ext cx="8847069" cy="2958691"/>
          </a:xfrm>
          <a:prstGeom prst="rect">
            <a:avLst/>
          </a:prstGeom>
        </p:spPr>
      </p:pic>
      <p:sp>
        <p:nvSpPr>
          <p:cNvPr id="33" name="TextBox 32">
            <a:extLst>
              <a:ext uri="{FF2B5EF4-FFF2-40B4-BE49-F238E27FC236}">
                <a16:creationId xmlns:a16="http://schemas.microsoft.com/office/drawing/2014/main" id="{7C9BB8D3-F52B-45EE-B129-E56607A969F9}"/>
              </a:ext>
            </a:extLst>
          </p:cNvPr>
          <p:cNvSpPr txBox="1"/>
          <p:nvPr/>
        </p:nvSpPr>
        <p:spPr>
          <a:xfrm>
            <a:off x="2542928" y="3040472"/>
            <a:ext cx="12811050" cy="1077218"/>
          </a:xfrm>
          <a:prstGeom prst="rect">
            <a:avLst/>
          </a:prstGeom>
          <a:noFill/>
        </p:spPr>
        <p:txBody>
          <a:bodyPr wrap="square" rtlCol="0">
            <a:spAutoFit/>
          </a:bodyPr>
          <a:lstStyle/>
          <a:p>
            <a:r>
              <a:rPr lang="en-US" sz="3200" dirty="0"/>
              <a:t>The hiring process involves bringing new individuals into the organization for various roles.</a:t>
            </a:r>
            <a:endParaRPr lang="en-IN" sz="3200" dirty="0"/>
          </a:p>
        </p:txBody>
      </p:sp>
    </p:spTree>
    <p:extLst>
      <p:ext uri="{BB962C8B-B14F-4D97-AF65-F5344CB8AC3E}">
        <p14:creationId xmlns:p14="http://schemas.microsoft.com/office/powerpoint/2010/main" val="3627984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3C563059-0325-4CF5-8A99-0C74669F0741}"/>
              </a:ext>
            </a:extLst>
          </p:cNvPr>
          <p:cNvSpPr txBox="1"/>
          <p:nvPr/>
        </p:nvSpPr>
        <p:spPr>
          <a:xfrm>
            <a:off x="2571715" y="1857171"/>
            <a:ext cx="7694837" cy="1015663"/>
          </a:xfrm>
          <a:prstGeom prst="rect">
            <a:avLst/>
          </a:prstGeom>
          <a:noFill/>
        </p:spPr>
        <p:txBody>
          <a:bodyPr wrap="square" rtlCol="0">
            <a:spAutoFit/>
          </a:bodyPr>
          <a:lstStyle/>
          <a:p>
            <a:pPr marL="857250" indent="-857250">
              <a:buFont typeface="Wingdings" panose="05000000000000000000" pitchFamily="2" charset="2"/>
              <a:buChar char="Ø"/>
            </a:pPr>
            <a:r>
              <a:rPr lang="en-IN" sz="6000" dirty="0"/>
              <a:t>Salary Analysis:-</a:t>
            </a:r>
          </a:p>
        </p:txBody>
      </p:sp>
      <p:sp>
        <p:nvSpPr>
          <p:cNvPr id="33" name="TextBox 32">
            <a:extLst>
              <a:ext uri="{FF2B5EF4-FFF2-40B4-BE49-F238E27FC236}">
                <a16:creationId xmlns:a16="http://schemas.microsoft.com/office/drawing/2014/main" id="{7C9BB8D3-F52B-45EE-B129-E56607A969F9}"/>
              </a:ext>
            </a:extLst>
          </p:cNvPr>
          <p:cNvSpPr txBox="1"/>
          <p:nvPr/>
        </p:nvSpPr>
        <p:spPr>
          <a:xfrm>
            <a:off x="2542928" y="3040472"/>
            <a:ext cx="13306672" cy="1569660"/>
          </a:xfrm>
          <a:prstGeom prst="rect">
            <a:avLst/>
          </a:prstGeom>
          <a:noFill/>
        </p:spPr>
        <p:txBody>
          <a:bodyPr wrap="square" rtlCol="0">
            <a:spAutoFit/>
          </a:bodyPr>
          <a:lstStyle/>
          <a:p>
            <a:r>
              <a:rPr lang="en-US" sz="3200" dirty="0"/>
              <a:t>The average salary is calculated by adding up the salaries of a group of employees and then dividing the total by the number of employees.</a:t>
            </a:r>
          </a:p>
          <a:p>
            <a:endParaRPr lang="en-US" sz="3200" dirty="0"/>
          </a:p>
        </p:txBody>
      </p:sp>
      <p:pic>
        <p:nvPicPr>
          <p:cNvPr id="28" name="Picture 27">
            <a:extLst>
              <a:ext uri="{FF2B5EF4-FFF2-40B4-BE49-F238E27FC236}">
                <a16:creationId xmlns:a16="http://schemas.microsoft.com/office/drawing/2014/main" id="{42A066A9-E98A-4C20-96D9-31FF56F726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810" y="6002871"/>
            <a:ext cx="9681268" cy="1308915"/>
          </a:xfrm>
          <a:prstGeom prst="rect">
            <a:avLst/>
          </a:prstGeom>
        </p:spPr>
      </p:pic>
    </p:spTree>
    <p:extLst>
      <p:ext uri="{BB962C8B-B14F-4D97-AF65-F5344CB8AC3E}">
        <p14:creationId xmlns:p14="http://schemas.microsoft.com/office/powerpoint/2010/main" val="244853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58583" y="764933"/>
            <a:ext cx="11050342"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Professional Summary:</a:t>
            </a:r>
          </a:p>
        </p:txBody>
      </p:sp>
      <p:grpSp>
        <p:nvGrpSpPr>
          <p:cNvPr id="4" name="Group 4"/>
          <p:cNvGrpSpPr/>
          <p:nvPr/>
        </p:nvGrpSpPr>
        <p:grpSpPr>
          <a:xfrm>
            <a:off x="517112" y="796290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386482" y="2152015"/>
            <a:ext cx="14834718" cy="5169300"/>
          </a:xfrm>
          <a:prstGeom prst="rect">
            <a:avLst/>
          </a:prstGeom>
          <a:noFill/>
        </p:spPr>
        <p:txBody>
          <a:bodyPr wrap="square" rtlCol="0">
            <a:spAutoFit/>
          </a:bodyPr>
          <a:lstStyle/>
          <a:p>
            <a:pPr>
              <a:lnSpc>
                <a:spcPct val="150000"/>
              </a:lnSpc>
            </a:pPr>
            <a:r>
              <a:rPr lang="en-US" sz="3200" b="1" dirty="0"/>
              <a:t>Dedicated and adaptable recent MCA graduate with a strong foundation in data analysis, Python, Power BI, Tableau, and SQL. Complemented by a bachelor's degree in Computer Applications (BCA), I am eager to apply my theoretical knowledge to real-world corporate challenges and expand my skillset. My academic coursework, coupled with internship experiences, has provided me with valuable insights into the data analytics field.</a:t>
            </a:r>
            <a:endParaRPr lang="en-IN" sz="3200" b="1" dirty="0"/>
          </a:p>
        </p:txBody>
      </p:sp>
      <p:grpSp>
        <p:nvGrpSpPr>
          <p:cNvPr id="15" name="object 8">
            <a:extLst>
              <a:ext uri="{FF2B5EF4-FFF2-40B4-BE49-F238E27FC236}">
                <a16:creationId xmlns:a16="http://schemas.microsoft.com/office/drawing/2014/main" id="{365328E5-9B65-4B4A-89AC-133651ED097F}"/>
              </a:ext>
            </a:extLst>
          </p:cNvPr>
          <p:cNvGrpSpPr/>
          <p:nvPr/>
        </p:nvGrpSpPr>
        <p:grpSpPr>
          <a:xfrm>
            <a:off x="531711" y="8324215"/>
            <a:ext cx="3924300" cy="1962785"/>
            <a:chOff x="600837" y="8324608"/>
            <a:chExt cx="3924300" cy="1962785"/>
          </a:xfrm>
        </p:grpSpPr>
        <p:pic>
          <p:nvPicPr>
            <p:cNvPr id="16" name="object 9">
              <a:extLst>
                <a:ext uri="{FF2B5EF4-FFF2-40B4-BE49-F238E27FC236}">
                  <a16:creationId xmlns:a16="http://schemas.microsoft.com/office/drawing/2014/main" id="{4AF859B8-0EA3-4A66-BA70-1C2070FD5DB9}"/>
                </a:ext>
              </a:extLst>
            </p:cNvPr>
            <p:cNvPicPr/>
            <p:nvPr/>
          </p:nvPicPr>
          <p:blipFill>
            <a:blip r:embed="rId5" cstate="print"/>
            <a:stretch>
              <a:fillRect/>
            </a:stretch>
          </p:blipFill>
          <p:spPr>
            <a:xfrm>
              <a:off x="600837" y="9510641"/>
              <a:ext cx="2095500" cy="555910"/>
            </a:xfrm>
            <a:prstGeom prst="rect">
              <a:avLst/>
            </a:prstGeom>
          </p:spPr>
        </p:pic>
        <p:sp>
          <p:nvSpPr>
            <p:cNvPr id="17" name="object 10">
              <a:extLst>
                <a:ext uri="{FF2B5EF4-FFF2-40B4-BE49-F238E27FC236}">
                  <a16:creationId xmlns:a16="http://schemas.microsoft.com/office/drawing/2014/main" id="{D5E213EA-25BA-4FFC-A940-033A1240CA1C}"/>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8" name="object 11">
              <a:extLst>
                <a:ext uri="{FF2B5EF4-FFF2-40B4-BE49-F238E27FC236}">
                  <a16:creationId xmlns:a16="http://schemas.microsoft.com/office/drawing/2014/main" id="{4B5D107A-1D3E-4C62-8005-E9ABA31B2329}"/>
                </a:ext>
              </a:extLst>
            </p:cNvPr>
            <p:cNvPicPr/>
            <p:nvPr/>
          </p:nvPicPr>
          <p:blipFill>
            <a:blip r:embed="rId6"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29BACF22-F2BF-4077-A444-8197BC1FCA1F}"/>
              </a:ext>
            </a:extLst>
          </p:cNvPr>
          <p:cNvSpPr/>
          <p:nvPr/>
        </p:nvSpPr>
        <p:spPr>
          <a:xfrm>
            <a:off x="0" y="0"/>
            <a:ext cx="2386482" cy="10287000"/>
          </a:xfrm>
          <a:prstGeom prst="rect">
            <a:avLst/>
          </a:prstGeom>
          <a:solidFill>
            <a:srgbClr val="A100FF"/>
          </a:solidFill>
        </p:spPr>
      </p:sp>
      <p:grpSp>
        <p:nvGrpSpPr>
          <p:cNvPr id="20" name="Group 14">
            <a:extLst>
              <a:ext uri="{FF2B5EF4-FFF2-40B4-BE49-F238E27FC236}">
                <a16:creationId xmlns:a16="http://schemas.microsoft.com/office/drawing/2014/main" id="{CF278F51-AEB7-4E0C-A4FA-E0EAED74D228}"/>
              </a:ext>
            </a:extLst>
          </p:cNvPr>
          <p:cNvGrpSpPr/>
          <p:nvPr/>
        </p:nvGrpSpPr>
        <p:grpSpPr>
          <a:xfrm>
            <a:off x="655752" y="-1333500"/>
            <a:ext cx="17253775" cy="2017079"/>
            <a:chOff x="0" y="0"/>
            <a:chExt cx="23005033" cy="2689439"/>
          </a:xfrm>
        </p:grpSpPr>
        <p:pic>
          <p:nvPicPr>
            <p:cNvPr id="22" name="Picture 15">
              <a:extLst>
                <a:ext uri="{FF2B5EF4-FFF2-40B4-BE49-F238E27FC236}">
                  <a16:creationId xmlns:a16="http://schemas.microsoft.com/office/drawing/2014/main" id="{2B28B34B-A9B0-4947-990E-669A3234FD5E}"/>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63B178E4-C2DD-4E9E-B381-B6EB2D6DC9B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86C874D2-437C-4A65-8B8A-12669E306640}"/>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B6FD2420-E436-4B31-83DC-A7B1DB4DDB2A}"/>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2989CB9C-DF19-4D25-9D11-23557E681FA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A64C1288-71B4-4838-AF61-A9227DEDA9CF}"/>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B00474C0-62A0-436F-8957-4301EDABC1A6}"/>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30" name="object 21">
            <a:extLst>
              <a:ext uri="{FF2B5EF4-FFF2-40B4-BE49-F238E27FC236}">
                <a16:creationId xmlns:a16="http://schemas.microsoft.com/office/drawing/2014/main" id="{065086E9-269B-46EA-94DC-FB05CA6609CE}"/>
              </a:ext>
            </a:extLst>
          </p:cNvPr>
          <p:cNvGrpSpPr/>
          <p:nvPr/>
        </p:nvGrpSpPr>
        <p:grpSpPr>
          <a:xfrm>
            <a:off x="16514063" y="0"/>
            <a:ext cx="1774189" cy="1668145"/>
            <a:chOff x="16514063" y="0"/>
            <a:chExt cx="1774189" cy="1668145"/>
          </a:xfrm>
        </p:grpSpPr>
        <p:sp>
          <p:nvSpPr>
            <p:cNvPr id="31" name="object 22">
              <a:extLst>
                <a:ext uri="{FF2B5EF4-FFF2-40B4-BE49-F238E27FC236}">
                  <a16:creationId xmlns:a16="http://schemas.microsoft.com/office/drawing/2014/main" id="{5A144550-2095-45FB-A530-A5E433D61A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2" name="object 23">
              <a:extLst>
                <a:ext uri="{FF2B5EF4-FFF2-40B4-BE49-F238E27FC236}">
                  <a16:creationId xmlns:a16="http://schemas.microsoft.com/office/drawing/2014/main" id="{69E8BB02-B470-4FAE-A53D-74A4220F7CF3}"/>
                </a:ext>
              </a:extLst>
            </p:cNvPr>
            <p:cNvPicPr/>
            <p:nvPr/>
          </p:nvPicPr>
          <p:blipFill>
            <a:blip r:embed="rId8"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153493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3C563059-0325-4CF5-8A99-0C74669F0741}"/>
              </a:ext>
            </a:extLst>
          </p:cNvPr>
          <p:cNvSpPr txBox="1"/>
          <p:nvPr/>
        </p:nvSpPr>
        <p:spPr>
          <a:xfrm>
            <a:off x="2571715" y="1857171"/>
            <a:ext cx="9239285" cy="1015663"/>
          </a:xfrm>
          <a:prstGeom prst="rect">
            <a:avLst/>
          </a:prstGeom>
          <a:noFill/>
        </p:spPr>
        <p:txBody>
          <a:bodyPr wrap="square" rtlCol="0">
            <a:spAutoFit/>
          </a:bodyPr>
          <a:lstStyle/>
          <a:p>
            <a:pPr marL="857250" indent="-857250">
              <a:buFont typeface="Wingdings" panose="05000000000000000000" pitchFamily="2" charset="2"/>
              <a:buChar char="Ø"/>
            </a:pPr>
            <a:r>
              <a:rPr lang="en-US" sz="6000" spc="-19" dirty="0">
                <a:latin typeface="Graphik Regular" panose="020B0503030202060203" pitchFamily="34" charset="0"/>
              </a:rPr>
              <a:t>Salary Distribution</a:t>
            </a:r>
            <a:r>
              <a:rPr lang="en-IN" sz="6000" dirty="0"/>
              <a:t>:-</a:t>
            </a:r>
          </a:p>
        </p:txBody>
      </p:sp>
      <p:sp>
        <p:nvSpPr>
          <p:cNvPr id="33" name="TextBox 32">
            <a:extLst>
              <a:ext uri="{FF2B5EF4-FFF2-40B4-BE49-F238E27FC236}">
                <a16:creationId xmlns:a16="http://schemas.microsoft.com/office/drawing/2014/main" id="{7C9BB8D3-F52B-45EE-B129-E56607A969F9}"/>
              </a:ext>
            </a:extLst>
          </p:cNvPr>
          <p:cNvSpPr txBox="1"/>
          <p:nvPr/>
        </p:nvSpPr>
        <p:spPr>
          <a:xfrm>
            <a:off x="2542928" y="3040472"/>
            <a:ext cx="13306672" cy="1077218"/>
          </a:xfrm>
          <a:prstGeom prst="rect">
            <a:avLst/>
          </a:prstGeom>
          <a:noFill/>
        </p:spPr>
        <p:txBody>
          <a:bodyPr wrap="square" rtlCol="0">
            <a:spAutoFit/>
          </a:bodyPr>
          <a:lstStyle/>
          <a:p>
            <a:r>
              <a:rPr lang="en-US" sz="3200" dirty="0"/>
              <a:t>Class intervals represent ranges of values, in this case, salary ranges. The class interval is the difference between the upper and lower limits of a class</a:t>
            </a:r>
          </a:p>
        </p:txBody>
      </p:sp>
      <p:pic>
        <p:nvPicPr>
          <p:cNvPr id="30" name="Picture 29">
            <a:extLst>
              <a:ext uri="{FF2B5EF4-FFF2-40B4-BE49-F238E27FC236}">
                <a16:creationId xmlns:a16="http://schemas.microsoft.com/office/drawing/2014/main" id="{8A59875C-2D47-4608-85C6-A0AA998CEDCC}"/>
              </a:ext>
            </a:extLst>
          </p:cNvPr>
          <p:cNvPicPr>
            <a:picLocks noChangeAspect="1"/>
          </p:cNvPicPr>
          <p:nvPr/>
        </p:nvPicPr>
        <p:blipFill rotWithShape="1">
          <a:blip r:embed="rId7">
            <a:extLst>
              <a:ext uri="{28A0092B-C50C-407E-A947-70E740481C1C}">
                <a14:useLocalDpi xmlns:a14="http://schemas.microsoft.com/office/drawing/2010/main" val="0"/>
              </a:ext>
            </a:extLst>
          </a:blip>
          <a:srcRect r="1315"/>
          <a:stretch/>
        </p:blipFill>
        <p:spPr>
          <a:xfrm>
            <a:off x="5583505" y="5546703"/>
            <a:ext cx="7542435" cy="3227623"/>
          </a:xfrm>
          <a:prstGeom prst="rect">
            <a:avLst/>
          </a:prstGeom>
        </p:spPr>
      </p:pic>
    </p:spTree>
    <p:extLst>
      <p:ext uri="{BB962C8B-B14F-4D97-AF65-F5344CB8AC3E}">
        <p14:creationId xmlns:p14="http://schemas.microsoft.com/office/powerpoint/2010/main" val="2255241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A913F728-836D-4C7F-B709-9DEDBA4CB89D}"/>
              </a:ext>
            </a:extLst>
          </p:cNvPr>
          <p:cNvPicPr>
            <a:picLocks noChangeAspect="1"/>
          </p:cNvPicPr>
          <p:nvPr/>
        </p:nvPicPr>
        <p:blipFill rotWithShape="1">
          <a:blip r:embed="rId7">
            <a:extLst>
              <a:ext uri="{28A0092B-C50C-407E-A947-70E740481C1C}">
                <a14:useLocalDpi xmlns:a14="http://schemas.microsoft.com/office/drawing/2010/main" val="0"/>
              </a:ext>
            </a:extLst>
          </a:blip>
          <a:srcRect l="6301" r="2076" b="13682"/>
          <a:stretch/>
        </p:blipFill>
        <p:spPr>
          <a:xfrm>
            <a:off x="3886199" y="3756013"/>
            <a:ext cx="12192001" cy="5313830"/>
          </a:xfrm>
          <a:prstGeom prst="rect">
            <a:avLst/>
          </a:prstGeom>
          <a:ln>
            <a:noFill/>
          </a:ln>
          <a:effectLst>
            <a:softEdge rad="112500"/>
          </a:effectLst>
        </p:spPr>
      </p:pic>
      <p:sp>
        <p:nvSpPr>
          <p:cNvPr id="29" name="TextBox 28">
            <a:extLst>
              <a:ext uri="{FF2B5EF4-FFF2-40B4-BE49-F238E27FC236}">
                <a16:creationId xmlns:a16="http://schemas.microsoft.com/office/drawing/2014/main" id="{A9B8E234-A58D-4900-8FC7-48E5E7292344}"/>
              </a:ext>
            </a:extLst>
          </p:cNvPr>
          <p:cNvSpPr txBox="1"/>
          <p:nvPr/>
        </p:nvSpPr>
        <p:spPr>
          <a:xfrm>
            <a:off x="2824654" y="1723396"/>
            <a:ext cx="10301286" cy="1015663"/>
          </a:xfrm>
          <a:prstGeom prst="rect">
            <a:avLst/>
          </a:prstGeom>
          <a:noFill/>
        </p:spPr>
        <p:txBody>
          <a:bodyPr wrap="square" rtlCol="0">
            <a:spAutoFit/>
          </a:bodyPr>
          <a:lstStyle/>
          <a:p>
            <a:pPr marL="857250" indent="-857250">
              <a:buFont typeface="Wingdings" panose="05000000000000000000" pitchFamily="2" charset="2"/>
              <a:buChar char="Ø"/>
            </a:pPr>
            <a:r>
              <a:rPr lang="en-IN" sz="6000" dirty="0"/>
              <a:t>Departmental Analysis:-</a:t>
            </a:r>
          </a:p>
        </p:txBody>
      </p:sp>
      <p:sp>
        <p:nvSpPr>
          <p:cNvPr id="30" name="TextBox 29">
            <a:extLst>
              <a:ext uri="{FF2B5EF4-FFF2-40B4-BE49-F238E27FC236}">
                <a16:creationId xmlns:a16="http://schemas.microsoft.com/office/drawing/2014/main" id="{127E556D-028C-4B9D-B68B-5A6CE92ADE59}"/>
              </a:ext>
            </a:extLst>
          </p:cNvPr>
          <p:cNvSpPr txBox="1"/>
          <p:nvPr/>
        </p:nvSpPr>
        <p:spPr>
          <a:xfrm>
            <a:off x="2929574" y="2805824"/>
            <a:ext cx="11243626" cy="1077218"/>
          </a:xfrm>
          <a:prstGeom prst="rect">
            <a:avLst/>
          </a:prstGeom>
          <a:noFill/>
        </p:spPr>
        <p:txBody>
          <a:bodyPr wrap="square" rtlCol="0">
            <a:spAutoFit/>
          </a:bodyPr>
          <a:lstStyle/>
          <a:p>
            <a:r>
              <a:rPr lang="en-US" sz="3200" dirty="0"/>
              <a:t>Visualizing data through charts and plots is a crucial part of data analysis.</a:t>
            </a:r>
            <a:endParaRPr lang="en-IN" sz="3200" dirty="0"/>
          </a:p>
        </p:txBody>
      </p:sp>
    </p:spTree>
    <p:extLst>
      <p:ext uri="{BB962C8B-B14F-4D97-AF65-F5344CB8AC3E}">
        <p14:creationId xmlns:p14="http://schemas.microsoft.com/office/powerpoint/2010/main" val="564221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E25041E4-8D5F-47CB-BED0-8845B1CC73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1453" y="3869675"/>
            <a:ext cx="2434947" cy="4409836"/>
          </a:xfrm>
          <a:prstGeom prst="rect">
            <a:avLst/>
          </a:prstGeom>
        </p:spPr>
      </p:pic>
      <p:pic>
        <p:nvPicPr>
          <p:cNvPr id="30" name="Picture 29">
            <a:extLst>
              <a:ext uri="{FF2B5EF4-FFF2-40B4-BE49-F238E27FC236}">
                <a16:creationId xmlns:a16="http://schemas.microsoft.com/office/drawing/2014/main" id="{16FD2A97-3E89-4827-9073-46D987AA22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9919" y="3869675"/>
            <a:ext cx="7205463" cy="4409836"/>
          </a:xfrm>
          <a:prstGeom prst="rect">
            <a:avLst/>
          </a:prstGeom>
        </p:spPr>
      </p:pic>
      <p:sp>
        <p:nvSpPr>
          <p:cNvPr id="31" name="TextBox 30">
            <a:extLst>
              <a:ext uri="{FF2B5EF4-FFF2-40B4-BE49-F238E27FC236}">
                <a16:creationId xmlns:a16="http://schemas.microsoft.com/office/drawing/2014/main" id="{68A256D7-6878-4705-B6F5-01FC9FE7DE99}"/>
              </a:ext>
            </a:extLst>
          </p:cNvPr>
          <p:cNvSpPr txBox="1"/>
          <p:nvPr/>
        </p:nvSpPr>
        <p:spPr>
          <a:xfrm>
            <a:off x="2881302" y="1383832"/>
            <a:ext cx="9539297" cy="1015663"/>
          </a:xfrm>
          <a:prstGeom prst="rect">
            <a:avLst/>
          </a:prstGeom>
          <a:noFill/>
        </p:spPr>
        <p:txBody>
          <a:bodyPr wrap="square" rtlCol="0">
            <a:spAutoFit/>
          </a:bodyPr>
          <a:lstStyle/>
          <a:p>
            <a:pPr marL="857250" indent="-857250">
              <a:buFont typeface="Wingdings" panose="05000000000000000000" pitchFamily="2" charset="2"/>
              <a:buChar char="Ø"/>
            </a:pPr>
            <a:r>
              <a:rPr lang="en-IN" sz="6000" dirty="0"/>
              <a:t>Position Tier Analysis:-</a:t>
            </a:r>
          </a:p>
        </p:txBody>
      </p:sp>
      <p:sp>
        <p:nvSpPr>
          <p:cNvPr id="33" name="TextBox 32">
            <a:extLst>
              <a:ext uri="{FF2B5EF4-FFF2-40B4-BE49-F238E27FC236}">
                <a16:creationId xmlns:a16="http://schemas.microsoft.com/office/drawing/2014/main" id="{C4461E1F-0F0E-418C-B233-07CE078F8B44}"/>
              </a:ext>
            </a:extLst>
          </p:cNvPr>
          <p:cNvSpPr txBox="1"/>
          <p:nvPr/>
        </p:nvSpPr>
        <p:spPr>
          <a:xfrm>
            <a:off x="2824655" y="2399495"/>
            <a:ext cx="11506200" cy="1077218"/>
          </a:xfrm>
          <a:prstGeom prst="rect">
            <a:avLst/>
          </a:prstGeom>
          <a:noFill/>
        </p:spPr>
        <p:txBody>
          <a:bodyPr wrap="square" rtlCol="0">
            <a:spAutoFit/>
          </a:bodyPr>
          <a:lstStyle/>
          <a:p>
            <a:r>
              <a:rPr lang="en-US" sz="3200" dirty="0"/>
              <a:t> Different positions within a company often have different tiers or levels.</a:t>
            </a:r>
            <a:endParaRPr lang="en-IN" sz="3200" dirty="0"/>
          </a:p>
        </p:txBody>
      </p:sp>
    </p:spTree>
    <p:extLst>
      <p:ext uri="{BB962C8B-B14F-4D97-AF65-F5344CB8AC3E}">
        <p14:creationId xmlns:p14="http://schemas.microsoft.com/office/powerpoint/2010/main" val="3524183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18981" y="6480806"/>
            <a:ext cx="2972219" cy="881758"/>
          </a:xfrm>
          <a:prstGeom prst="rect">
            <a:avLst/>
          </a:prstGeom>
        </p:spPr>
      </p:pic>
      <p:sp>
        <p:nvSpPr>
          <p:cNvPr id="3" name="TextBox 3"/>
          <p:cNvSpPr txBox="1"/>
          <p:nvPr/>
        </p:nvSpPr>
        <p:spPr>
          <a:xfrm>
            <a:off x="2818981" y="834076"/>
            <a:ext cx="4636129" cy="1231106"/>
          </a:xfrm>
          <a:prstGeom prst="rect">
            <a:avLst/>
          </a:prstGeom>
        </p:spPr>
        <p:txBody>
          <a:bodyPr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52981"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48981" y="6480309"/>
            <a:ext cx="2972219" cy="881758"/>
          </a:xfrm>
          <a:prstGeom prst="rect">
            <a:avLst/>
          </a:prstGeom>
        </p:spPr>
      </p:pic>
      <p:sp>
        <p:nvSpPr>
          <p:cNvPr id="14" name="TextBox 13">
            <a:extLst>
              <a:ext uri="{FF2B5EF4-FFF2-40B4-BE49-F238E27FC236}">
                <a16:creationId xmlns:a16="http://schemas.microsoft.com/office/drawing/2014/main" id="{2495D338-7907-4656-848B-28EC4AC5EA01}"/>
              </a:ext>
            </a:extLst>
          </p:cNvPr>
          <p:cNvSpPr txBox="1"/>
          <p:nvPr/>
        </p:nvSpPr>
        <p:spPr>
          <a:xfrm>
            <a:off x="3784836" y="6690355"/>
            <a:ext cx="1553315" cy="707886"/>
          </a:xfrm>
          <a:prstGeom prst="rect">
            <a:avLst/>
          </a:prstGeom>
          <a:noFill/>
        </p:spPr>
        <p:txBody>
          <a:bodyPr wrap="square" rtlCol="0">
            <a:spAutoFit/>
          </a:bodyPr>
          <a:lstStyle/>
          <a:p>
            <a:r>
              <a:rPr lang="en-US" sz="4000" b="1" dirty="0"/>
              <a:t>2561</a:t>
            </a:r>
            <a:endParaRPr lang="en-IN" sz="4000" b="1" dirty="0"/>
          </a:p>
        </p:txBody>
      </p:sp>
      <p:sp>
        <p:nvSpPr>
          <p:cNvPr id="15" name="TextBox 14">
            <a:extLst>
              <a:ext uri="{FF2B5EF4-FFF2-40B4-BE49-F238E27FC236}">
                <a16:creationId xmlns:a16="http://schemas.microsoft.com/office/drawing/2014/main" id="{749A464C-3050-421B-A202-EBD3657D6DF6}"/>
              </a:ext>
            </a:extLst>
          </p:cNvPr>
          <p:cNvSpPr txBox="1"/>
          <p:nvPr/>
        </p:nvSpPr>
        <p:spPr>
          <a:xfrm>
            <a:off x="8993425" y="6690355"/>
            <a:ext cx="1447982" cy="707886"/>
          </a:xfrm>
          <a:prstGeom prst="rect">
            <a:avLst/>
          </a:prstGeom>
          <a:noFill/>
        </p:spPr>
        <p:txBody>
          <a:bodyPr wrap="square" rtlCol="0">
            <a:spAutoFit/>
          </a:bodyPr>
          <a:lstStyle/>
          <a:p>
            <a:r>
              <a:rPr lang="en-US" sz="4000" b="1" dirty="0"/>
              <a:t>1531</a:t>
            </a:r>
            <a:endParaRPr lang="en-IN" sz="4000" b="1" dirty="0"/>
          </a:p>
        </p:txBody>
      </p:sp>
      <p:sp>
        <p:nvSpPr>
          <p:cNvPr id="16" name="TextBox 15">
            <a:extLst>
              <a:ext uri="{FF2B5EF4-FFF2-40B4-BE49-F238E27FC236}">
                <a16:creationId xmlns:a16="http://schemas.microsoft.com/office/drawing/2014/main" id="{27D51FFC-1D48-4656-9CAF-F21B372A3EE5}"/>
              </a:ext>
            </a:extLst>
          </p:cNvPr>
          <p:cNvSpPr txBox="1"/>
          <p:nvPr/>
        </p:nvSpPr>
        <p:spPr>
          <a:xfrm>
            <a:off x="15154424" y="6567245"/>
            <a:ext cx="1616942" cy="707886"/>
          </a:xfrm>
          <a:prstGeom prst="rect">
            <a:avLst/>
          </a:prstGeom>
          <a:noFill/>
        </p:spPr>
        <p:txBody>
          <a:bodyPr wrap="square" rtlCol="0">
            <a:spAutoFit/>
          </a:bodyPr>
          <a:lstStyle/>
          <a:p>
            <a:r>
              <a:rPr lang="en-US" sz="4000" b="1" dirty="0"/>
              <a:t>1842</a:t>
            </a:r>
            <a:endParaRPr lang="en-IN" sz="4000" b="1" dirty="0"/>
          </a:p>
        </p:txBody>
      </p:sp>
      <p:sp>
        <p:nvSpPr>
          <p:cNvPr id="17" name="TextBox 16">
            <a:extLst>
              <a:ext uri="{FF2B5EF4-FFF2-40B4-BE49-F238E27FC236}">
                <a16:creationId xmlns:a16="http://schemas.microsoft.com/office/drawing/2014/main" id="{A362A917-5590-40C4-9115-3F6FE66D944E}"/>
              </a:ext>
            </a:extLst>
          </p:cNvPr>
          <p:cNvSpPr txBox="1"/>
          <p:nvPr/>
        </p:nvSpPr>
        <p:spPr>
          <a:xfrm>
            <a:off x="2637831" y="2289150"/>
            <a:ext cx="1564372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I</a:t>
            </a:r>
            <a:r>
              <a:rPr lang="en-US" sz="2800" b="0" i="0" dirty="0">
                <a:effectLst/>
              </a:rPr>
              <a:t>t appears that in our current hiring data, there are approximately 37.6 more males hired than females. Specifically, you've hired 2,561 males and 1,856 females.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0" i="0" dirty="0">
                <a:effectLst/>
              </a:rPr>
              <a:t>According to the current data, the majority of candidates we hired fall within the salary range of 40,000 to 60,000, with approximately 1,531 candidates falling within this range.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a:t>
            </a:r>
            <a:r>
              <a:rPr lang="en-US" sz="2800" b="0" i="0" dirty="0">
                <a:effectLst/>
              </a:rPr>
              <a:t>he majority of hires are from the Operations department, with a total of 1,842 candidates. The Service Department follows closely behind with 1,332 hires.</a:t>
            </a:r>
          </a:p>
          <a:p>
            <a:endParaRPr lang="en-IN" sz="2800" dirty="0"/>
          </a:p>
        </p:txBody>
      </p:sp>
      <p:sp>
        <p:nvSpPr>
          <p:cNvPr id="18" name="AutoShape 22">
            <a:extLst>
              <a:ext uri="{FF2B5EF4-FFF2-40B4-BE49-F238E27FC236}">
                <a16:creationId xmlns:a16="http://schemas.microsoft.com/office/drawing/2014/main" id="{8A6418DC-B238-409A-ABEF-2702EE1693FA}"/>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14809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876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828801" y="1909668"/>
            <a:ext cx="6453903" cy="6467663"/>
          </a:xfrm>
          <a:prstGeom prst="rect">
            <a:avLst/>
          </a:prstGeom>
        </p:spPr>
      </p:pic>
      <p:sp>
        <p:nvSpPr>
          <p:cNvPr id="33" name="TextBox 33"/>
          <p:cNvSpPr txBox="1"/>
          <p:nvPr/>
        </p:nvSpPr>
        <p:spPr>
          <a:xfrm>
            <a:off x="2357985" y="3404949"/>
            <a:ext cx="5552398" cy="492442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lnSpc>
                <a:spcPts val="9600"/>
              </a:lnSpc>
            </a:pPr>
            <a:r>
              <a:rPr lang="en-US" sz="9600" spc="-105" dirty="0">
                <a:solidFill>
                  <a:srgbClr val="FFFFFF"/>
                </a:solidFill>
                <a:latin typeface="Graphik Regular" panose="020B0503030202060203" pitchFamily="34" charset="0"/>
              </a:rPr>
              <a:t>Bank Loan Case Study</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38CF56B4-2104-4982-B17B-CBC23B57D21C}"/>
              </a:ext>
            </a:extLst>
          </p:cNvPr>
          <p:cNvSpPr txBox="1"/>
          <p:nvPr/>
        </p:nvSpPr>
        <p:spPr>
          <a:xfrm>
            <a:off x="8337307" y="2467820"/>
            <a:ext cx="8382000" cy="5509200"/>
          </a:xfrm>
          <a:prstGeom prst="rect">
            <a:avLst/>
          </a:prstGeom>
          <a:noFill/>
        </p:spPr>
        <p:txBody>
          <a:bodyPr wrap="square" rtlCol="0">
            <a:spAutoFit/>
          </a:bodyPr>
          <a:lstStyle/>
          <a:p>
            <a:r>
              <a:rPr lang="en-US" sz="3200" dirty="0"/>
              <a:t>The main aim of this project is to identify patterns that indicate if a customer will have difficulty paying their installments. This information can be used to make decisions such as denying the loan, reducing the amount of </a:t>
            </a:r>
            <a:r>
              <a:rPr lang="en-US" sz="3200" dirty="0" err="1"/>
              <a:t>loan,or</a:t>
            </a:r>
            <a:r>
              <a:rPr lang="en-US" sz="3200" dirty="0"/>
              <a:t> lending at a higher interest rate to risky applicants. The company wants to understand the key factors behind loan default so it can make better decisions about loan approval.</a:t>
            </a:r>
          </a:p>
        </p:txBody>
      </p:sp>
    </p:spTree>
    <p:extLst>
      <p:ext uri="{BB962C8B-B14F-4D97-AF65-F5344CB8AC3E}">
        <p14:creationId xmlns:p14="http://schemas.microsoft.com/office/powerpoint/2010/main" val="262084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1792751"/>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B967C4C6-D455-4357-A7C8-0050ADE6D14E}"/>
              </a:ext>
            </a:extLst>
          </p:cNvPr>
          <p:cNvSpPr txBox="1"/>
          <p:nvPr/>
        </p:nvSpPr>
        <p:spPr>
          <a:xfrm>
            <a:off x="2573768" y="1374036"/>
            <a:ext cx="14719545"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Missing Data and Deal with it Appropriately.</a:t>
            </a:r>
          </a:p>
        </p:txBody>
      </p:sp>
      <p:sp>
        <p:nvSpPr>
          <p:cNvPr id="29" name="TextBox 28">
            <a:extLst>
              <a:ext uri="{FF2B5EF4-FFF2-40B4-BE49-F238E27FC236}">
                <a16:creationId xmlns:a16="http://schemas.microsoft.com/office/drawing/2014/main" id="{7400850A-3751-4D8E-8B99-621ED1DCFD18}"/>
              </a:ext>
            </a:extLst>
          </p:cNvPr>
          <p:cNvSpPr txBox="1"/>
          <p:nvPr/>
        </p:nvSpPr>
        <p:spPr>
          <a:xfrm>
            <a:off x="2573769" y="2233125"/>
            <a:ext cx="14532258" cy="830997"/>
          </a:xfrm>
          <a:prstGeom prst="rect">
            <a:avLst/>
          </a:prstGeom>
          <a:noFill/>
        </p:spPr>
        <p:txBody>
          <a:bodyPr wrap="square" rtlCol="0">
            <a:spAutoFit/>
          </a:bodyPr>
          <a:lstStyle/>
          <a:p>
            <a:r>
              <a:rPr lang="en-US" sz="2400" i="0" dirty="0">
                <a:solidFill>
                  <a:schemeClr val="tx2"/>
                </a:solidFill>
                <a:effectLst/>
                <a:latin typeface="Manrope"/>
              </a:rPr>
              <a:t>Identify the missing data in the dataset and decide on an appropriate method to deal with it using Excel built-in functions and features</a:t>
            </a:r>
            <a:endParaRPr lang="en-IN" sz="2400" dirty="0">
              <a:solidFill>
                <a:schemeClr val="tx2"/>
              </a:solidFill>
            </a:endParaRPr>
          </a:p>
        </p:txBody>
      </p:sp>
      <p:pic>
        <p:nvPicPr>
          <p:cNvPr id="31" name="Picture 30">
            <a:extLst>
              <a:ext uri="{FF2B5EF4-FFF2-40B4-BE49-F238E27FC236}">
                <a16:creationId xmlns:a16="http://schemas.microsoft.com/office/drawing/2014/main" id="{C40EFF95-CA1C-4002-9419-C1C3A948F6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3086100"/>
            <a:ext cx="4651229" cy="1072953"/>
          </a:xfrm>
          <a:prstGeom prst="rect">
            <a:avLst/>
          </a:prstGeom>
          <a:ln>
            <a:solidFill>
              <a:schemeClr val="tx1"/>
            </a:solidFill>
          </a:ln>
        </p:spPr>
      </p:pic>
      <p:pic>
        <p:nvPicPr>
          <p:cNvPr id="34" name="Picture 33">
            <a:extLst>
              <a:ext uri="{FF2B5EF4-FFF2-40B4-BE49-F238E27FC236}">
                <a16:creationId xmlns:a16="http://schemas.microsoft.com/office/drawing/2014/main" id="{AABE218F-5D77-4CDB-BAE9-FF9084A591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400" y="3086100"/>
            <a:ext cx="6629400" cy="1072953"/>
          </a:xfrm>
          <a:prstGeom prst="rect">
            <a:avLst/>
          </a:prstGeom>
        </p:spPr>
      </p:pic>
      <p:pic>
        <p:nvPicPr>
          <p:cNvPr id="36" name="Picture 35">
            <a:extLst>
              <a:ext uri="{FF2B5EF4-FFF2-40B4-BE49-F238E27FC236}">
                <a16:creationId xmlns:a16="http://schemas.microsoft.com/office/drawing/2014/main" id="{499583B1-7EA5-433B-AE2D-E663790C82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9496" y="4533900"/>
            <a:ext cx="8531433" cy="4561459"/>
          </a:xfrm>
          <a:prstGeom prst="rect">
            <a:avLst/>
          </a:prstGeom>
        </p:spPr>
      </p:pic>
      <p:sp>
        <p:nvSpPr>
          <p:cNvPr id="37" name="TextBox 36">
            <a:extLst>
              <a:ext uri="{FF2B5EF4-FFF2-40B4-BE49-F238E27FC236}">
                <a16:creationId xmlns:a16="http://schemas.microsoft.com/office/drawing/2014/main" id="{9CEC4524-94D5-4047-9F81-5B650F1C6E2D}"/>
              </a:ext>
            </a:extLst>
          </p:cNvPr>
          <p:cNvSpPr txBox="1"/>
          <p:nvPr/>
        </p:nvSpPr>
        <p:spPr>
          <a:xfrm>
            <a:off x="7373102" y="4103022"/>
            <a:ext cx="8883078" cy="461665"/>
          </a:xfrm>
          <a:prstGeom prst="rect">
            <a:avLst/>
          </a:prstGeom>
          <a:noFill/>
        </p:spPr>
        <p:txBody>
          <a:bodyPr wrap="square" rtlCol="0">
            <a:spAutoFit/>
          </a:bodyPr>
          <a:lstStyle/>
          <a:p>
            <a:r>
              <a:rPr lang="en-US" sz="2400" b="1" dirty="0"/>
              <a:t>(Number Of Blank Values is each Column)</a:t>
            </a:r>
            <a:endParaRPr lang="en-IN" sz="2400" b="1" dirty="0"/>
          </a:p>
        </p:txBody>
      </p:sp>
      <p:sp>
        <p:nvSpPr>
          <p:cNvPr id="38" name="TextBox 37">
            <a:extLst>
              <a:ext uri="{FF2B5EF4-FFF2-40B4-BE49-F238E27FC236}">
                <a16:creationId xmlns:a16="http://schemas.microsoft.com/office/drawing/2014/main" id="{DECEAADC-AF23-4434-8DCC-B4024687B072}"/>
              </a:ext>
            </a:extLst>
          </p:cNvPr>
          <p:cNvSpPr txBox="1"/>
          <p:nvPr/>
        </p:nvSpPr>
        <p:spPr>
          <a:xfrm>
            <a:off x="9078014" y="8831507"/>
            <a:ext cx="2590800" cy="461665"/>
          </a:xfrm>
          <a:prstGeom prst="rect">
            <a:avLst/>
          </a:prstGeom>
          <a:noFill/>
        </p:spPr>
        <p:txBody>
          <a:bodyPr wrap="square" rtlCol="0">
            <a:spAutoFit/>
          </a:bodyPr>
          <a:lstStyle/>
          <a:p>
            <a:r>
              <a:rPr lang="en-US" sz="2400" b="1" dirty="0"/>
              <a:t>(Deleted Columns)</a:t>
            </a:r>
            <a:endParaRPr lang="en-IN" sz="2400" b="1" dirty="0"/>
          </a:p>
        </p:txBody>
      </p:sp>
    </p:spTree>
    <p:extLst>
      <p:ext uri="{BB962C8B-B14F-4D97-AF65-F5344CB8AC3E}">
        <p14:creationId xmlns:p14="http://schemas.microsoft.com/office/powerpoint/2010/main" val="59462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060359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Outliers in the Dataset.</a:t>
            </a:r>
          </a:p>
        </p:txBody>
      </p:sp>
      <p:sp>
        <p:nvSpPr>
          <p:cNvPr id="29" name="TextBox 28">
            <a:extLst>
              <a:ext uri="{FF2B5EF4-FFF2-40B4-BE49-F238E27FC236}">
                <a16:creationId xmlns:a16="http://schemas.microsoft.com/office/drawing/2014/main" id="{77DFA335-9E11-4301-BCA2-83C1DA2BFDAD}"/>
              </a:ext>
            </a:extLst>
          </p:cNvPr>
          <p:cNvSpPr txBox="1"/>
          <p:nvPr/>
        </p:nvSpPr>
        <p:spPr>
          <a:xfrm>
            <a:off x="2633246" y="1706666"/>
            <a:ext cx="11577145" cy="830997"/>
          </a:xfrm>
          <a:prstGeom prst="rect">
            <a:avLst/>
          </a:prstGeom>
          <a:noFill/>
        </p:spPr>
        <p:txBody>
          <a:bodyPr wrap="square" rtlCol="0">
            <a:spAutoFit/>
          </a:bodyPr>
          <a:lstStyle/>
          <a:p>
            <a:r>
              <a:rPr lang="en-US" sz="2400" b="0" i="0" dirty="0">
                <a:solidFill>
                  <a:schemeClr val="tx2"/>
                </a:solidFill>
                <a:effectLst/>
                <a:latin typeface="Manrope"/>
              </a:rPr>
              <a:t>Detect and identify outliers in the dataset using Excel statistical functions and features, focusing on numerical variables.</a:t>
            </a:r>
            <a:endParaRPr lang="en-IN" sz="2400" dirty="0">
              <a:solidFill>
                <a:schemeClr val="tx2"/>
              </a:solidFill>
            </a:endParaRPr>
          </a:p>
        </p:txBody>
      </p:sp>
      <p:pic>
        <p:nvPicPr>
          <p:cNvPr id="31" name="Picture 30">
            <a:extLst>
              <a:ext uri="{FF2B5EF4-FFF2-40B4-BE49-F238E27FC236}">
                <a16:creationId xmlns:a16="http://schemas.microsoft.com/office/drawing/2014/main" id="{0D39803D-09AA-4BFF-BB85-35F2E4EE6F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3769" y="3802186"/>
            <a:ext cx="5465339" cy="4249318"/>
          </a:xfrm>
          <a:prstGeom prst="rect">
            <a:avLst/>
          </a:prstGeom>
          <a:ln>
            <a:solidFill>
              <a:schemeClr val="tx1"/>
            </a:solidFill>
          </a:ln>
        </p:spPr>
      </p:pic>
      <p:pic>
        <p:nvPicPr>
          <p:cNvPr id="34" name="Picture 33">
            <a:extLst>
              <a:ext uri="{FF2B5EF4-FFF2-40B4-BE49-F238E27FC236}">
                <a16:creationId xmlns:a16="http://schemas.microsoft.com/office/drawing/2014/main" id="{3E16731B-C2C4-4890-AA8C-8D41842F17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1" y="3911944"/>
            <a:ext cx="9122188" cy="4139559"/>
          </a:xfrm>
          <a:prstGeom prst="rect">
            <a:avLst/>
          </a:prstGeom>
          <a:ln>
            <a:solidFill>
              <a:schemeClr val="tx1"/>
            </a:solidFill>
          </a:ln>
        </p:spPr>
      </p:pic>
      <p:sp>
        <p:nvSpPr>
          <p:cNvPr id="35" name="TextBox 34">
            <a:extLst>
              <a:ext uri="{FF2B5EF4-FFF2-40B4-BE49-F238E27FC236}">
                <a16:creationId xmlns:a16="http://schemas.microsoft.com/office/drawing/2014/main" id="{2BF3C1DD-4DA2-4125-8F34-9E348E83C7F8}"/>
              </a:ext>
            </a:extLst>
          </p:cNvPr>
          <p:cNvSpPr txBox="1"/>
          <p:nvPr/>
        </p:nvSpPr>
        <p:spPr>
          <a:xfrm>
            <a:off x="12049789" y="8118669"/>
            <a:ext cx="3733800" cy="461665"/>
          </a:xfrm>
          <a:prstGeom prst="rect">
            <a:avLst/>
          </a:prstGeom>
          <a:noFill/>
        </p:spPr>
        <p:txBody>
          <a:bodyPr wrap="square" rtlCol="0">
            <a:spAutoFit/>
          </a:bodyPr>
          <a:lstStyle/>
          <a:p>
            <a:r>
              <a:rPr lang="en-US" sz="2400" b="1" dirty="0"/>
              <a:t>(Statistical Analysis)</a:t>
            </a:r>
            <a:endParaRPr lang="en-IN" sz="2400" b="1" dirty="0"/>
          </a:p>
        </p:txBody>
      </p:sp>
      <p:sp>
        <p:nvSpPr>
          <p:cNvPr id="36" name="TextBox 35">
            <a:extLst>
              <a:ext uri="{FF2B5EF4-FFF2-40B4-BE49-F238E27FC236}">
                <a16:creationId xmlns:a16="http://schemas.microsoft.com/office/drawing/2014/main" id="{B5CCCD6E-5AC6-484A-8416-C239624AB7D6}"/>
              </a:ext>
            </a:extLst>
          </p:cNvPr>
          <p:cNvSpPr txBox="1"/>
          <p:nvPr/>
        </p:nvSpPr>
        <p:spPr>
          <a:xfrm>
            <a:off x="2573769" y="8195470"/>
            <a:ext cx="5768162" cy="461665"/>
          </a:xfrm>
          <a:prstGeom prst="rect">
            <a:avLst/>
          </a:prstGeom>
          <a:noFill/>
        </p:spPr>
        <p:txBody>
          <a:bodyPr wrap="square" rtlCol="0">
            <a:spAutoFit/>
          </a:bodyPr>
          <a:lstStyle/>
          <a:p>
            <a:r>
              <a:rPr lang="en-US" sz="2400" b="1" dirty="0"/>
              <a:t>(Quartile Values Of AMT_INCOME_TOTAL)</a:t>
            </a:r>
            <a:endParaRPr lang="en-IN" sz="2400" b="1" dirty="0"/>
          </a:p>
        </p:txBody>
      </p:sp>
    </p:spTree>
    <p:extLst>
      <p:ext uri="{BB962C8B-B14F-4D97-AF65-F5344CB8AC3E}">
        <p14:creationId xmlns:p14="http://schemas.microsoft.com/office/powerpoint/2010/main" val="2109116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060359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Outliers in the Dataset.</a:t>
            </a:r>
          </a:p>
        </p:txBody>
      </p:sp>
      <p:sp>
        <p:nvSpPr>
          <p:cNvPr id="29" name="TextBox 28">
            <a:extLst>
              <a:ext uri="{FF2B5EF4-FFF2-40B4-BE49-F238E27FC236}">
                <a16:creationId xmlns:a16="http://schemas.microsoft.com/office/drawing/2014/main" id="{77DFA335-9E11-4301-BCA2-83C1DA2BFDAD}"/>
              </a:ext>
            </a:extLst>
          </p:cNvPr>
          <p:cNvSpPr txBox="1"/>
          <p:nvPr/>
        </p:nvSpPr>
        <p:spPr>
          <a:xfrm>
            <a:off x="2633246" y="1706666"/>
            <a:ext cx="13749754" cy="1200329"/>
          </a:xfrm>
          <a:prstGeom prst="rect">
            <a:avLst/>
          </a:prstGeom>
          <a:noFill/>
        </p:spPr>
        <p:txBody>
          <a:bodyPr wrap="square" rtlCol="0">
            <a:spAutoFit/>
          </a:bodyPr>
          <a:lstStyle/>
          <a:p>
            <a:r>
              <a:rPr lang="en-US" sz="2400" b="0" i="0" dirty="0">
                <a:solidFill>
                  <a:schemeClr val="tx2"/>
                </a:solidFill>
                <a:effectLst/>
                <a:latin typeface="Manrope"/>
              </a:rPr>
              <a:t>When examining the chart, we have identified a noteworthy outlier in the variable "</a:t>
            </a:r>
            <a:r>
              <a:rPr lang="en-US" sz="2400" b="0" i="0" dirty="0" err="1">
                <a:solidFill>
                  <a:schemeClr val="tx2"/>
                </a:solidFill>
                <a:effectLst/>
                <a:latin typeface="Manrope"/>
              </a:rPr>
              <a:t>AMT_Income_Total</a:t>
            </a:r>
            <a:r>
              <a:rPr lang="en-US" sz="2400" b="0" i="0" dirty="0">
                <a:solidFill>
                  <a:schemeClr val="tx2"/>
                </a:solidFill>
                <a:effectLst/>
                <a:latin typeface="Manrope"/>
              </a:rPr>
              <a:t>," with an income value reaching as high as 117,000,000. This exceptionally high income figure clearly stands out as an outlier within the dataset</a:t>
            </a:r>
            <a:endParaRPr lang="en-IN" sz="2400" dirty="0">
              <a:solidFill>
                <a:schemeClr val="tx2"/>
              </a:solidFill>
            </a:endParaRPr>
          </a:p>
        </p:txBody>
      </p:sp>
      <p:pic>
        <p:nvPicPr>
          <p:cNvPr id="30" name="Picture 29">
            <a:extLst>
              <a:ext uri="{FF2B5EF4-FFF2-40B4-BE49-F238E27FC236}">
                <a16:creationId xmlns:a16="http://schemas.microsoft.com/office/drawing/2014/main" id="{BA8D2A52-2E29-4084-BED3-94DCA0392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3812" y="3162300"/>
            <a:ext cx="8915399" cy="5612026"/>
          </a:xfrm>
          <a:prstGeom prst="rect">
            <a:avLst/>
          </a:prstGeom>
        </p:spPr>
      </p:pic>
    </p:spTree>
    <p:extLst>
      <p:ext uri="{BB962C8B-B14F-4D97-AF65-F5344CB8AC3E}">
        <p14:creationId xmlns:p14="http://schemas.microsoft.com/office/powerpoint/2010/main" val="31246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060359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Outliers in the Dataset.</a:t>
            </a:r>
          </a:p>
        </p:txBody>
      </p:sp>
      <p:sp>
        <p:nvSpPr>
          <p:cNvPr id="29" name="TextBox 28">
            <a:extLst>
              <a:ext uri="{FF2B5EF4-FFF2-40B4-BE49-F238E27FC236}">
                <a16:creationId xmlns:a16="http://schemas.microsoft.com/office/drawing/2014/main" id="{77DFA335-9E11-4301-BCA2-83C1DA2BFDAD}"/>
              </a:ext>
            </a:extLst>
          </p:cNvPr>
          <p:cNvSpPr txBox="1"/>
          <p:nvPr/>
        </p:nvSpPr>
        <p:spPr>
          <a:xfrm>
            <a:off x="2633246" y="1706666"/>
            <a:ext cx="13882000" cy="1200329"/>
          </a:xfrm>
          <a:prstGeom prst="rect">
            <a:avLst/>
          </a:prstGeom>
          <a:noFill/>
        </p:spPr>
        <p:txBody>
          <a:bodyPr wrap="square" rtlCol="0">
            <a:spAutoFit/>
          </a:bodyPr>
          <a:lstStyle/>
          <a:p>
            <a:r>
              <a:rPr lang="en-US" sz="2400" b="0" i="0" dirty="0">
                <a:solidFill>
                  <a:schemeClr val="tx2"/>
                </a:solidFill>
                <a:effectLst/>
                <a:latin typeface="Manrope"/>
              </a:rPr>
              <a:t>Upon analyzing the box plot chart for the variable "</a:t>
            </a:r>
            <a:r>
              <a:rPr lang="en-US" sz="2400" b="0" i="0" dirty="0" err="1">
                <a:solidFill>
                  <a:schemeClr val="tx2"/>
                </a:solidFill>
                <a:effectLst/>
                <a:latin typeface="Manrope"/>
              </a:rPr>
              <a:t>AMT_Credit</a:t>
            </a:r>
            <a:r>
              <a:rPr lang="en-US" sz="2400" b="0" i="0" dirty="0">
                <a:solidFill>
                  <a:schemeClr val="tx2"/>
                </a:solidFill>
                <a:effectLst/>
                <a:latin typeface="Manrope"/>
              </a:rPr>
              <a:t>," it has become evident that there is another outlier, specifically an </a:t>
            </a:r>
            <a:r>
              <a:rPr lang="en-US" sz="2400" b="0" i="0" dirty="0" err="1">
                <a:solidFill>
                  <a:schemeClr val="tx2"/>
                </a:solidFill>
                <a:effectLst/>
                <a:latin typeface="Manrope"/>
              </a:rPr>
              <a:t>AMT_Credit</a:t>
            </a:r>
            <a:r>
              <a:rPr lang="en-US" sz="2400" b="0" i="0" dirty="0">
                <a:solidFill>
                  <a:schemeClr val="tx2"/>
                </a:solidFill>
                <a:effectLst/>
                <a:latin typeface="Manrope"/>
              </a:rPr>
              <a:t> value of 3,956,274. Similar to the previous case, this value stands out significantly from the majority of data points in the dataset, indicating its status as an outlier.</a:t>
            </a:r>
            <a:endParaRPr lang="en-IN" sz="2400" dirty="0">
              <a:solidFill>
                <a:schemeClr val="tx2"/>
              </a:solidFill>
            </a:endParaRPr>
          </a:p>
        </p:txBody>
      </p:sp>
      <p:pic>
        <p:nvPicPr>
          <p:cNvPr id="31" name="Picture 30">
            <a:extLst>
              <a:ext uri="{FF2B5EF4-FFF2-40B4-BE49-F238E27FC236}">
                <a16:creationId xmlns:a16="http://schemas.microsoft.com/office/drawing/2014/main" id="{A9EA8A17-5FEA-40EF-9B76-EFB7DE88E2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3303394"/>
            <a:ext cx="8114390" cy="5421862"/>
          </a:xfrm>
          <a:prstGeom prst="rect">
            <a:avLst/>
          </a:prstGeom>
        </p:spPr>
      </p:pic>
    </p:spTree>
    <p:extLst>
      <p:ext uri="{BB962C8B-B14F-4D97-AF65-F5344CB8AC3E}">
        <p14:creationId xmlns:p14="http://schemas.microsoft.com/office/powerpoint/2010/main" val="3069897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060359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Outliers in the Dataset.</a:t>
            </a:r>
          </a:p>
        </p:txBody>
      </p:sp>
      <p:sp>
        <p:nvSpPr>
          <p:cNvPr id="29" name="TextBox 28">
            <a:extLst>
              <a:ext uri="{FF2B5EF4-FFF2-40B4-BE49-F238E27FC236}">
                <a16:creationId xmlns:a16="http://schemas.microsoft.com/office/drawing/2014/main" id="{77DFA335-9E11-4301-BCA2-83C1DA2BFDAD}"/>
              </a:ext>
            </a:extLst>
          </p:cNvPr>
          <p:cNvSpPr txBox="1"/>
          <p:nvPr/>
        </p:nvSpPr>
        <p:spPr>
          <a:xfrm>
            <a:off x="2633246" y="1706666"/>
            <a:ext cx="13006839" cy="1200329"/>
          </a:xfrm>
          <a:prstGeom prst="rect">
            <a:avLst/>
          </a:prstGeom>
          <a:noFill/>
        </p:spPr>
        <p:txBody>
          <a:bodyPr wrap="square" rtlCol="0">
            <a:spAutoFit/>
          </a:bodyPr>
          <a:lstStyle/>
          <a:p>
            <a:r>
              <a:rPr lang="en-US" sz="2400" b="0" i="0" dirty="0">
                <a:solidFill>
                  <a:schemeClr val="tx2"/>
                </a:solidFill>
                <a:effectLst/>
                <a:latin typeface="Manrope"/>
              </a:rPr>
              <a:t>In the chart depicting "</a:t>
            </a:r>
            <a:r>
              <a:rPr lang="en-US" sz="2400" b="0" i="0" dirty="0" err="1">
                <a:solidFill>
                  <a:schemeClr val="tx2"/>
                </a:solidFill>
                <a:effectLst/>
                <a:latin typeface="Manrope"/>
              </a:rPr>
              <a:t>AMT_annuity</a:t>
            </a:r>
            <a:r>
              <a:rPr lang="en-US" sz="2400" b="0" i="0" dirty="0">
                <a:solidFill>
                  <a:schemeClr val="tx2"/>
                </a:solidFill>
                <a:effectLst/>
                <a:latin typeface="Manrope"/>
              </a:rPr>
              <a:t>," there are noticeable outliers, such as the values 258,025 and 225,000. These values significantly deviate from the typical range of data points in the dataset, indicating their status as outliers.</a:t>
            </a:r>
            <a:endParaRPr lang="en-IN" sz="2400" dirty="0">
              <a:solidFill>
                <a:schemeClr val="tx2"/>
              </a:solidFill>
            </a:endParaRPr>
          </a:p>
        </p:txBody>
      </p:sp>
      <p:pic>
        <p:nvPicPr>
          <p:cNvPr id="30" name="Picture 29">
            <a:extLst>
              <a:ext uri="{FF2B5EF4-FFF2-40B4-BE49-F238E27FC236}">
                <a16:creationId xmlns:a16="http://schemas.microsoft.com/office/drawing/2014/main" id="{CE1B2A21-5BDA-45A9-A2D5-F83B915FC4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7400" y="3604553"/>
            <a:ext cx="8077200" cy="5120702"/>
          </a:xfrm>
          <a:prstGeom prst="rect">
            <a:avLst/>
          </a:prstGeom>
          <a:ln>
            <a:solidFill>
              <a:schemeClr val="tx1"/>
            </a:solidFill>
          </a:ln>
        </p:spPr>
      </p:pic>
    </p:spTree>
    <p:extLst>
      <p:ext uri="{BB962C8B-B14F-4D97-AF65-F5344CB8AC3E}">
        <p14:creationId xmlns:p14="http://schemas.microsoft.com/office/powerpoint/2010/main" val="348306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5658" y="559594"/>
            <a:ext cx="11050342"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Key Skills:</a:t>
            </a:r>
          </a:p>
        </p:txBody>
      </p:sp>
      <p:grpSp>
        <p:nvGrpSpPr>
          <p:cNvPr id="4" name="Group 4"/>
          <p:cNvGrpSpPr/>
          <p:nvPr/>
        </p:nvGrpSpPr>
        <p:grpSpPr>
          <a:xfrm>
            <a:off x="517112" y="898382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04655" y="1668145"/>
            <a:ext cx="14834718" cy="6986528"/>
          </a:xfrm>
          <a:prstGeom prst="rect">
            <a:avLst/>
          </a:prstGeom>
          <a:noFill/>
        </p:spPr>
        <p:txBody>
          <a:bodyPr wrap="square" rtlCol="0">
            <a:spAutoFit/>
          </a:bodyPr>
          <a:lstStyle/>
          <a:p>
            <a:pPr>
              <a:lnSpc>
                <a:spcPct val="150000"/>
              </a:lnSpc>
            </a:pPr>
            <a:r>
              <a:rPr lang="en-US" sz="3200" b="1" dirty="0">
                <a:solidFill>
                  <a:schemeClr val="bg1"/>
                </a:solidFill>
              </a:rPr>
              <a:t>Data Analysis: </a:t>
            </a:r>
            <a:r>
              <a:rPr lang="en-US" sz="3200" dirty="0"/>
              <a:t>Proficient in analyzing data to derive meaningful insights and support decision-making processes.</a:t>
            </a:r>
          </a:p>
          <a:p>
            <a:pPr>
              <a:lnSpc>
                <a:spcPct val="150000"/>
              </a:lnSpc>
            </a:pPr>
            <a:r>
              <a:rPr lang="en-US" sz="3200" b="1" dirty="0">
                <a:solidFill>
                  <a:schemeClr val="bg1"/>
                </a:solidFill>
              </a:rPr>
              <a:t>Python: </a:t>
            </a:r>
            <a:r>
              <a:rPr lang="en-US" sz="3200" dirty="0"/>
              <a:t>Skilled in using Python for data manipulation, visualization, and scripting</a:t>
            </a:r>
            <a:r>
              <a:rPr lang="en-US" sz="3200" b="1" dirty="0"/>
              <a:t>.</a:t>
            </a:r>
          </a:p>
          <a:p>
            <a:pPr>
              <a:lnSpc>
                <a:spcPct val="150000"/>
              </a:lnSpc>
            </a:pPr>
            <a:r>
              <a:rPr lang="en-US" sz="3200" b="1" dirty="0">
                <a:solidFill>
                  <a:schemeClr val="bg1"/>
                </a:solidFill>
              </a:rPr>
              <a:t>Data Visualization: </a:t>
            </a:r>
            <a:r>
              <a:rPr lang="en-US" sz="3200" dirty="0"/>
              <a:t>Capable of creating compelling visualizations using tools like Power BI and Tableau.</a:t>
            </a:r>
          </a:p>
          <a:p>
            <a:pPr>
              <a:lnSpc>
                <a:spcPct val="150000"/>
              </a:lnSpc>
            </a:pPr>
            <a:r>
              <a:rPr lang="en-US" sz="3200" b="1" dirty="0">
                <a:solidFill>
                  <a:schemeClr val="bg1"/>
                </a:solidFill>
              </a:rPr>
              <a:t>SQL: </a:t>
            </a:r>
            <a:r>
              <a:rPr lang="en-US" sz="3200" dirty="0"/>
              <a:t>Competent in managing and querying databases to extract and manipulate data.</a:t>
            </a:r>
          </a:p>
          <a:p>
            <a:r>
              <a:rPr lang="en-US" sz="3200" b="1" dirty="0">
                <a:solidFill>
                  <a:schemeClr val="bg1"/>
                </a:solidFill>
              </a:rPr>
              <a:t>Recruitment Experience: </a:t>
            </a:r>
            <a:r>
              <a:rPr lang="en-US" sz="3200" dirty="0"/>
              <a:t>Prior exposure to the US-IT recruitment field, which has honed my interpersonal and communication skills.</a:t>
            </a:r>
            <a:endParaRPr lang="en-IN" sz="3200" dirty="0"/>
          </a:p>
        </p:txBody>
      </p:sp>
      <p:grpSp>
        <p:nvGrpSpPr>
          <p:cNvPr id="15" name="object 8">
            <a:extLst>
              <a:ext uri="{FF2B5EF4-FFF2-40B4-BE49-F238E27FC236}">
                <a16:creationId xmlns:a16="http://schemas.microsoft.com/office/drawing/2014/main" id="{365328E5-9B65-4B4A-89AC-133651ED097F}"/>
              </a:ext>
            </a:extLst>
          </p:cNvPr>
          <p:cNvGrpSpPr/>
          <p:nvPr/>
        </p:nvGrpSpPr>
        <p:grpSpPr>
          <a:xfrm>
            <a:off x="531711" y="8324215"/>
            <a:ext cx="3924300" cy="1962785"/>
            <a:chOff x="600837" y="8324608"/>
            <a:chExt cx="3924300" cy="1962785"/>
          </a:xfrm>
        </p:grpSpPr>
        <p:pic>
          <p:nvPicPr>
            <p:cNvPr id="16" name="object 9">
              <a:extLst>
                <a:ext uri="{FF2B5EF4-FFF2-40B4-BE49-F238E27FC236}">
                  <a16:creationId xmlns:a16="http://schemas.microsoft.com/office/drawing/2014/main" id="{4AF859B8-0EA3-4A66-BA70-1C2070FD5DB9}"/>
                </a:ext>
              </a:extLst>
            </p:cNvPr>
            <p:cNvPicPr/>
            <p:nvPr/>
          </p:nvPicPr>
          <p:blipFill>
            <a:blip r:embed="rId5" cstate="print"/>
            <a:stretch>
              <a:fillRect/>
            </a:stretch>
          </p:blipFill>
          <p:spPr>
            <a:xfrm>
              <a:off x="600837" y="9510641"/>
              <a:ext cx="2095500" cy="555910"/>
            </a:xfrm>
            <a:prstGeom prst="rect">
              <a:avLst/>
            </a:prstGeom>
          </p:spPr>
        </p:pic>
        <p:sp>
          <p:nvSpPr>
            <p:cNvPr id="17" name="object 10">
              <a:extLst>
                <a:ext uri="{FF2B5EF4-FFF2-40B4-BE49-F238E27FC236}">
                  <a16:creationId xmlns:a16="http://schemas.microsoft.com/office/drawing/2014/main" id="{D5E213EA-25BA-4FFC-A940-033A1240CA1C}"/>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8" name="object 11">
              <a:extLst>
                <a:ext uri="{FF2B5EF4-FFF2-40B4-BE49-F238E27FC236}">
                  <a16:creationId xmlns:a16="http://schemas.microsoft.com/office/drawing/2014/main" id="{4B5D107A-1D3E-4C62-8005-E9ABA31B2329}"/>
                </a:ext>
              </a:extLst>
            </p:cNvPr>
            <p:cNvPicPr/>
            <p:nvPr/>
          </p:nvPicPr>
          <p:blipFill>
            <a:blip r:embed="rId6"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29BACF22-F2BF-4077-A444-8197BC1FCA1F}"/>
              </a:ext>
            </a:extLst>
          </p:cNvPr>
          <p:cNvSpPr/>
          <p:nvPr/>
        </p:nvSpPr>
        <p:spPr>
          <a:xfrm>
            <a:off x="0" y="0"/>
            <a:ext cx="2386482" cy="10287000"/>
          </a:xfrm>
          <a:prstGeom prst="rect">
            <a:avLst/>
          </a:prstGeom>
          <a:solidFill>
            <a:srgbClr val="A100FF"/>
          </a:solidFill>
        </p:spPr>
      </p:sp>
      <p:grpSp>
        <p:nvGrpSpPr>
          <p:cNvPr id="20" name="Group 14">
            <a:extLst>
              <a:ext uri="{FF2B5EF4-FFF2-40B4-BE49-F238E27FC236}">
                <a16:creationId xmlns:a16="http://schemas.microsoft.com/office/drawing/2014/main" id="{CF278F51-AEB7-4E0C-A4FA-E0EAED74D228}"/>
              </a:ext>
            </a:extLst>
          </p:cNvPr>
          <p:cNvGrpSpPr/>
          <p:nvPr/>
        </p:nvGrpSpPr>
        <p:grpSpPr>
          <a:xfrm>
            <a:off x="655752" y="-1485900"/>
            <a:ext cx="17253775" cy="2017079"/>
            <a:chOff x="0" y="0"/>
            <a:chExt cx="23005033" cy="2689439"/>
          </a:xfrm>
        </p:grpSpPr>
        <p:pic>
          <p:nvPicPr>
            <p:cNvPr id="22" name="Picture 15">
              <a:extLst>
                <a:ext uri="{FF2B5EF4-FFF2-40B4-BE49-F238E27FC236}">
                  <a16:creationId xmlns:a16="http://schemas.microsoft.com/office/drawing/2014/main" id="{2B28B34B-A9B0-4947-990E-669A3234FD5E}"/>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63B178E4-C2DD-4E9E-B381-B6EB2D6DC9B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86C874D2-437C-4A65-8B8A-12669E306640}"/>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B6FD2420-E436-4B31-83DC-A7B1DB4DDB2A}"/>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2989CB9C-DF19-4D25-9D11-23557E681FA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A64C1288-71B4-4838-AF61-A9227DEDA9CF}"/>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B00474C0-62A0-436F-8957-4301EDABC1A6}"/>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30" name="object 21">
            <a:extLst>
              <a:ext uri="{FF2B5EF4-FFF2-40B4-BE49-F238E27FC236}">
                <a16:creationId xmlns:a16="http://schemas.microsoft.com/office/drawing/2014/main" id="{065086E9-269B-46EA-94DC-FB05CA6609CE}"/>
              </a:ext>
            </a:extLst>
          </p:cNvPr>
          <p:cNvGrpSpPr/>
          <p:nvPr/>
        </p:nvGrpSpPr>
        <p:grpSpPr>
          <a:xfrm>
            <a:off x="16514063" y="0"/>
            <a:ext cx="1774189" cy="1668145"/>
            <a:chOff x="16514063" y="0"/>
            <a:chExt cx="1774189" cy="1668145"/>
          </a:xfrm>
        </p:grpSpPr>
        <p:sp>
          <p:nvSpPr>
            <p:cNvPr id="31" name="object 22">
              <a:extLst>
                <a:ext uri="{FF2B5EF4-FFF2-40B4-BE49-F238E27FC236}">
                  <a16:creationId xmlns:a16="http://schemas.microsoft.com/office/drawing/2014/main" id="{5A144550-2095-45FB-A530-A5E433D61A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2" name="object 23">
              <a:extLst>
                <a:ext uri="{FF2B5EF4-FFF2-40B4-BE49-F238E27FC236}">
                  <a16:creationId xmlns:a16="http://schemas.microsoft.com/office/drawing/2014/main" id="{69E8BB02-B470-4FAE-A53D-74A4220F7CF3}"/>
                </a:ext>
              </a:extLst>
            </p:cNvPr>
            <p:cNvPicPr/>
            <p:nvPr/>
          </p:nvPicPr>
          <p:blipFill>
            <a:blip r:embed="rId8"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133823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511545DE-A79E-481D-99EE-06DFE458E168}"/>
              </a:ext>
            </a:extLst>
          </p:cNvPr>
          <p:cNvSpPr txBox="1"/>
          <p:nvPr/>
        </p:nvSpPr>
        <p:spPr>
          <a:xfrm>
            <a:off x="2573769" y="1021136"/>
            <a:ext cx="7542437"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Analyse Data Imbalance:</a:t>
            </a:r>
            <a:endParaRPr lang="en-IN" sz="4800" dirty="0">
              <a:solidFill>
                <a:schemeClr val="tx1">
                  <a:lumMod val="65000"/>
                  <a:lumOff val="35000"/>
                </a:schemeClr>
              </a:solidFill>
              <a:latin typeface="Graphik Regular"/>
            </a:endParaRPr>
          </a:p>
        </p:txBody>
      </p:sp>
      <p:sp>
        <p:nvSpPr>
          <p:cNvPr id="29" name="TextBox 28">
            <a:extLst>
              <a:ext uri="{FF2B5EF4-FFF2-40B4-BE49-F238E27FC236}">
                <a16:creationId xmlns:a16="http://schemas.microsoft.com/office/drawing/2014/main" id="{1109170C-FD42-43B2-A00F-D83E22AA574B}"/>
              </a:ext>
            </a:extLst>
          </p:cNvPr>
          <p:cNvSpPr txBox="1"/>
          <p:nvPr/>
        </p:nvSpPr>
        <p:spPr>
          <a:xfrm>
            <a:off x="2599188" y="1723661"/>
            <a:ext cx="12739229" cy="954107"/>
          </a:xfrm>
          <a:prstGeom prst="rect">
            <a:avLst/>
          </a:prstGeom>
          <a:noFill/>
        </p:spPr>
        <p:txBody>
          <a:bodyPr wrap="square" rtlCol="0">
            <a:spAutoFit/>
          </a:bodyPr>
          <a:lstStyle/>
          <a:p>
            <a:r>
              <a:rPr lang="en-US" sz="2800" b="0" i="0" dirty="0">
                <a:solidFill>
                  <a:schemeClr val="tx2"/>
                </a:solidFill>
                <a:effectLst/>
                <a:latin typeface="Manrope"/>
              </a:rPr>
              <a:t>Determine if there is data imbalance in the loan application dataset and calculate the ratio of data imbalance using Excel functions.</a:t>
            </a:r>
            <a:endParaRPr lang="en-IN" sz="2800" dirty="0">
              <a:solidFill>
                <a:schemeClr val="tx2"/>
              </a:solidFill>
            </a:endParaRPr>
          </a:p>
        </p:txBody>
      </p:sp>
      <p:pic>
        <p:nvPicPr>
          <p:cNvPr id="35" name="Picture 34">
            <a:extLst>
              <a:ext uri="{FF2B5EF4-FFF2-40B4-BE49-F238E27FC236}">
                <a16:creationId xmlns:a16="http://schemas.microsoft.com/office/drawing/2014/main" id="{B2758F29-959D-494B-A200-9C3A9D3250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0271" y="3063809"/>
            <a:ext cx="6343729" cy="954107"/>
          </a:xfrm>
          <a:prstGeom prst="rect">
            <a:avLst/>
          </a:prstGeom>
          <a:ln>
            <a:solidFill>
              <a:schemeClr val="tx1"/>
            </a:solidFill>
          </a:ln>
        </p:spPr>
      </p:pic>
      <p:pic>
        <p:nvPicPr>
          <p:cNvPr id="37" name="Picture 36">
            <a:extLst>
              <a:ext uri="{FF2B5EF4-FFF2-40B4-BE49-F238E27FC236}">
                <a16:creationId xmlns:a16="http://schemas.microsoft.com/office/drawing/2014/main" id="{143DB312-5643-46DD-A6C4-8929FD4640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102" y="4871697"/>
            <a:ext cx="6134898" cy="3691642"/>
          </a:xfrm>
          <a:prstGeom prst="rect">
            <a:avLst/>
          </a:prstGeom>
          <a:ln>
            <a:solidFill>
              <a:schemeClr val="tx1"/>
            </a:solidFill>
          </a:ln>
        </p:spPr>
      </p:pic>
      <p:pic>
        <p:nvPicPr>
          <p:cNvPr id="39" name="Picture 38">
            <a:extLst>
              <a:ext uri="{FF2B5EF4-FFF2-40B4-BE49-F238E27FC236}">
                <a16:creationId xmlns:a16="http://schemas.microsoft.com/office/drawing/2014/main" id="{D6D13902-46F3-4369-974B-DC188F750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6620" y="4871697"/>
            <a:ext cx="7898761" cy="3691641"/>
          </a:xfrm>
          <a:prstGeom prst="rect">
            <a:avLst/>
          </a:prstGeom>
        </p:spPr>
      </p:pic>
      <p:pic>
        <p:nvPicPr>
          <p:cNvPr id="41" name="Picture 40">
            <a:extLst>
              <a:ext uri="{FF2B5EF4-FFF2-40B4-BE49-F238E27FC236}">
                <a16:creationId xmlns:a16="http://schemas.microsoft.com/office/drawing/2014/main" id="{E0FDCF72-0247-4970-B51F-F00AB7C371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6621" y="3063809"/>
            <a:ext cx="6712924" cy="954107"/>
          </a:xfrm>
          <a:prstGeom prst="rect">
            <a:avLst/>
          </a:prstGeom>
          <a:ln>
            <a:solidFill>
              <a:schemeClr val="tx1"/>
            </a:solidFill>
          </a:ln>
        </p:spPr>
      </p:pic>
      <p:sp>
        <p:nvSpPr>
          <p:cNvPr id="42" name="TextBox 41">
            <a:extLst>
              <a:ext uri="{FF2B5EF4-FFF2-40B4-BE49-F238E27FC236}">
                <a16:creationId xmlns:a16="http://schemas.microsoft.com/office/drawing/2014/main" id="{A9E13D7B-42D3-40E0-93CC-3F6BCBBBEE88}"/>
              </a:ext>
            </a:extLst>
          </p:cNvPr>
          <p:cNvSpPr txBox="1"/>
          <p:nvPr/>
        </p:nvSpPr>
        <p:spPr>
          <a:xfrm>
            <a:off x="3379474" y="4067079"/>
            <a:ext cx="5351482" cy="461665"/>
          </a:xfrm>
          <a:prstGeom prst="rect">
            <a:avLst/>
          </a:prstGeom>
          <a:noFill/>
        </p:spPr>
        <p:txBody>
          <a:bodyPr wrap="square" rtlCol="0">
            <a:spAutoFit/>
          </a:bodyPr>
          <a:lstStyle/>
          <a:p>
            <a:r>
              <a:rPr lang="en-US" sz="2400" b="1" dirty="0"/>
              <a:t>(Imbalance In Total Request Accept)</a:t>
            </a:r>
            <a:endParaRPr lang="en-IN" sz="2400" b="1" dirty="0"/>
          </a:p>
        </p:txBody>
      </p:sp>
      <p:sp>
        <p:nvSpPr>
          <p:cNvPr id="43" name="TextBox 42">
            <a:extLst>
              <a:ext uri="{FF2B5EF4-FFF2-40B4-BE49-F238E27FC236}">
                <a16:creationId xmlns:a16="http://schemas.microsoft.com/office/drawing/2014/main" id="{FA6418AB-09FD-4AFA-BE93-154CCE613ACC}"/>
              </a:ext>
            </a:extLst>
          </p:cNvPr>
          <p:cNvSpPr txBox="1"/>
          <p:nvPr/>
        </p:nvSpPr>
        <p:spPr>
          <a:xfrm>
            <a:off x="11035526" y="4067079"/>
            <a:ext cx="5028290" cy="461665"/>
          </a:xfrm>
          <a:prstGeom prst="rect">
            <a:avLst/>
          </a:prstGeom>
          <a:noFill/>
        </p:spPr>
        <p:txBody>
          <a:bodyPr wrap="square" rtlCol="0">
            <a:spAutoFit/>
          </a:bodyPr>
          <a:lstStyle/>
          <a:p>
            <a:r>
              <a:rPr lang="en-US" sz="2400" b="1" dirty="0"/>
              <a:t>(Imbalance In Loan Type)</a:t>
            </a:r>
            <a:endParaRPr lang="en-IN" sz="2400" b="1" dirty="0"/>
          </a:p>
        </p:txBody>
      </p:sp>
      <p:sp>
        <p:nvSpPr>
          <p:cNvPr id="44" name="TextBox 43">
            <a:extLst>
              <a:ext uri="{FF2B5EF4-FFF2-40B4-BE49-F238E27FC236}">
                <a16:creationId xmlns:a16="http://schemas.microsoft.com/office/drawing/2014/main" id="{AE65216F-2034-4B1A-8FFB-AE5446496DCB}"/>
              </a:ext>
            </a:extLst>
          </p:cNvPr>
          <p:cNvSpPr txBox="1"/>
          <p:nvPr/>
        </p:nvSpPr>
        <p:spPr>
          <a:xfrm>
            <a:off x="3886200" y="8768163"/>
            <a:ext cx="4211450" cy="461665"/>
          </a:xfrm>
          <a:prstGeom prst="rect">
            <a:avLst/>
          </a:prstGeom>
          <a:noFill/>
        </p:spPr>
        <p:txBody>
          <a:bodyPr wrap="square" rtlCol="0">
            <a:spAutoFit/>
          </a:bodyPr>
          <a:lstStyle/>
          <a:p>
            <a:r>
              <a:rPr lang="en-US" sz="2400" b="1" dirty="0"/>
              <a:t>(Imbalance in Children Count)</a:t>
            </a:r>
            <a:endParaRPr lang="en-IN" sz="2400" b="1" dirty="0"/>
          </a:p>
        </p:txBody>
      </p:sp>
      <p:sp>
        <p:nvSpPr>
          <p:cNvPr id="45" name="TextBox 44">
            <a:extLst>
              <a:ext uri="{FF2B5EF4-FFF2-40B4-BE49-F238E27FC236}">
                <a16:creationId xmlns:a16="http://schemas.microsoft.com/office/drawing/2014/main" id="{263A016F-C8B6-4641-A8BC-C03C4274D6D4}"/>
              </a:ext>
            </a:extLst>
          </p:cNvPr>
          <p:cNvSpPr txBox="1"/>
          <p:nvPr/>
        </p:nvSpPr>
        <p:spPr>
          <a:xfrm>
            <a:off x="11374476" y="8675458"/>
            <a:ext cx="4683048" cy="461665"/>
          </a:xfrm>
          <a:prstGeom prst="rect">
            <a:avLst/>
          </a:prstGeom>
          <a:noFill/>
        </p:spPr>
        <p:txBody>
          <a:bodyPr wrap="square" rtlCol="0">
            <a:spAutoFit/>
          </a:bodyPr>
          <a:lstStyle/>
          <a:p>
            <a:r>
              <a:rPr lang="en-US" sz="2400" b="1" dirty="0"/>
              <a:t>(Accepted Request Count)</a:t>
            </a:r>
            <a:endParaRPr lang="en-IN" sz="2400" b="1" dirty="0"/>
          </a:p>
        </p:txBody>
      </p:sp>
    </p:spTree>
    <p:extLst>
      <p:ext uri="{BB962C8B-B14F-4D97-AF65-F5344CB8AC3E}">
        <p14:creationId xmlns:p14="http://schemas.microsoft.com/office/powerpoint/2010/main" val="3804590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511545DE-A79E-481D-99EE-06DFE458E168}"/>
              </a:ext>
            </a:extLst>
          </p:cNvPr>
          <p:cNvSpPr txBox="1"/>
          <p:nvPr/>
        </p:nvSpPr>
        <p:spPr>
          <a:xfrm>
            <a:off x="2573769" y="1021136"/>
            <a:ext cx="7542437"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Analyse Data Imbalance:</a:t>
            </a:r>
            <a:endParaRPr lang="en-IN" sz="4800" dirty="0">
              <a:solidFill>
                <a:schemeClr val="tx1">
                  <a:lumMod val="65000"/>
                  <a:lumOff val="35000"/>
                </a:schemeClr>
              </a:solidFill>
              <a:latin typeface="Graphik Regular"/>
            </a:endParaRPr>
          </a:p>
        </p:txBody>
      </p:sp>
      <p:sp>
        <p:nvSpPr>
          <p:cNvPr id="29" name="TextBox 28">
            <a:extLst>
              <a:ext uri="{FF2B5EF4-FFF2-40B4-BE49-F238E27FC236}">
                <a16:creationId xmlns:a16="http://schemas.microsoft.com/office/drawing/2014/main" id="{1109170C-FD42-43B2-A00F-D83E22AA574B}"/>
              </a:ext>
            </a:extLst>
          </p:cNvPr>
          <p:cNvSpPr txBox="1"/>
          <p:nvPr/>
        </p:nvSpPr>
        <p:spPr>
          <a:xfrm>
            <a:off x="2599188" y="1723661"/>
            <a:ext cx="15209800" cy="830997"/>
          </a:xfrm>
          <a:prstGeom prst="rect">
            <a:avLst/>
          </a:prstGeom>
          <a:noFill/>
        </p:spPr>
        <p:txBody>
          <a:bodyPr wrap="square" rtlCol="0">
            <a:spAutoFit/>
          </a:bodyPr>
          <a:lstStyle/>
          <a:p>
            <a:r>
              <a:rPr lang="en-US" sz="2400" b="0" i="0" dirty="0">
                <a:solidFill>
                  <a:schemeClr val="tx2"/>
                </a:solidFill>
                <a:effectLst/>
                <a:latin typeface="Manrope"/>
              </a:rPr>
              <a:t>The chart displays the difference in the total number of loan requests between females and males, indicating varying request patterns among genders. This insight can inform strategies to better cater to the needs of both groups.</a:t>
            </a:r>
            <a:endParaRPr lang="en-IN" sz="2400" dirty="0">
              <a:solidFill>
                <a:schemeClr val="tx2"/>
              </a:solidFill>
            </a:endParaRPr>
          </a:p>
        </p:txBody>
      </p:sp>
      <p:pic>
        <p:nvPicPr>
          <p:cNvPr id="32" name="Picture 31">
            <a:extLst>
              <a:ext uri="{FF2B5EF4-FFF2-40B4-BE49-F238E27FC236}">
                <a16:creationId xmlns:a16="http://schemas.microsoft.com/office/drawing/2014/main" id="{A756D043-11E1-4E7B-BDB2-28491745F1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474" y="7675980"/>
            <a:ext cx="5979046" cy="1297185"/>
          </a:xfrm>
          <a:prstGeom prst="rect">
            <a:avLst/>
          </a:prstGeom>
          <a:ln>
            <a:solidFill>
              <a:schemeClr val="tx1"/>
            </a:solidFill>
          </a:ln>
        </p:spPr>
      </p:pic>
      <p:pic>
        <p:nvPicPr>
          <p:cNvPr id="34" name="Picture 33">
            <a:extLst>
              <a:ext uri="{FF2B5EF4-FFF2-40B4-BE49-F238E27FC236}">
                <a16:creationId xmlns:a16="http://schemas.microsoft.com/office/drawing/2014/main" id="{35E6F9D2-9280-443E-A1B6-CB1B204EE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9864" y="2826101"/>
            <a:ext cx="8382000" cy="4800817"/>
          </a:xfrm>
          <a:prstGeom prst="rect">
            <a:avLst/>
          </a:prstGeom>
        </p:spPr>
      </p:pic>
      <p:sp>
        <p:nvSpPr>
          <p:cNvPr id="36" name="TextBox 35">
            <a:extLst>
              <a:ext uri="{FF2B5EF4-FFF2-40B4-BE49-F238E27FC236}">
                <a16:creationId xmlns:a16="http://schemas.microsoft.com/office/drawing/2014/main" id="{61CEADA1-77C6-42D0-8F2E-A3B375CC7C28}"/>
              </a:ext>
            </a:extLst>
          </p:cNvPr>
          <p:cNvSpPr txBox="1"/>
          <p:nvPr/>
        </p:nvSpPr>
        <p:spPr>
          <a:xfrm>
            <a:off x="6950303" y="8999718"/>
            <a:ext cx="6175637" cy="461665"/>
          </a:xfrm>
          <a:prstGeom prst="rect">
            <a:avLst/>
          </a:prstGeom>
          <a:noFill/>
        </p:spPr>
        <p:txBody>
          <a:bodyPr wrap="square" rtlCol="0">
            <a:spAutoFit/>
          </a:bodyPr>
          <a:lstStyle/>
          <a:p>
            <a:r>
              <a:rPr lang="en-US" sz="2400" b="1" dirty="0"/>
              <a:t>(Imbalance in Request Gender wise)</a:t>
            </a:r>
            <a:endParaRPr lang="en-IN" sz="2400" b="1" dirty="0"/>
          </a:p>
        </p:txBody>
      </p:sp>
    </p:spTree>
    <p:extLst>
      <p:ext uri="{BB962C8B-B14F-4D97-AF65-F5344CB8AC3E}">
        <p14:creationId xmlns:p14="http://schemas.microsoft.com/office/powerpoint/2010/main" val="2463248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3" name="TextBox 32">
            <a:extLst>
              <a:ext uri="{FF2B5EF4-FFF2-40B4-BE49-F238E27FC236}">
                <a16:creationId xmlns:a16="http://schemas.microsoft.com/office/drawing/2014/main" id="{BE6AD612-2A91-402C-BB6E-87E80BEC8541}"/>
              </a:ext>
            </a:extLst>
          </p:cNvPr>
          <p:cNvSpPr txBox="1"/>
          <p:nvPr/>
        </p:nvSpPr>
        <p:spPr>
          <a:xfrm>
            <a:off x="2477814" y="1285766"/>
            <a:ext cx="14434541" cy="1569660"/>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Perform Univariate, Segmented Univariate, and Bivariate Analysis:</a:t>
            </a:r>
            <a:endParaRPr lang="en-IN" sz="4800" dirty="0">
              <a:solidFill>
                <a:schemeClr val="tx1">
                  <a:lumMod val="65000"/>
                  <a:lumOff val="35000"/>
                </a:schemeClr>
              </a:solidFill>
              <a:latin typeface="Graphik Regular"/>
            </a:endParaRPr>
          </a:p>
        </p:txBody>
      </p:sp>
      <p:sp>
        <p:nvSpPr>
          <p:cNvPr id="34" name="TextBox 33">
            <a:extLst>
              <a:ext uri="{FF2B5EF4-FFF2-40B4-BE49-F238E27FC236}">
                <a16:creationId xmlns:a16="http://schemas.microsoft.com/office/drawing/2014/main" id="{718EF43C-DA01-4356-B3E6-8457E55849AD}"/>
              </a:ext>
            </a:extLst>
          </p:cNvPr>
          <p:cNvSpPr txBox="1"/>
          <p:nvPr/>
        </p:nvSpPr>
        <p:spPr>
          <a:xfrm>
            <a:off x="2674308" y="2819086"/>
            <a:ext cx="14775492" cy="1815882"/>
          </a:xfrm>
          <a:prstGeom prst="rect">
            <a:avLst/>
          </a:prstGeom>
          <a:noFill/>
        </p:spPr>
        <p:txBody>
          <a:bodyPr wrap="square" rtlCol="0">
            <a:spAutoFit/>
          </a:bodyPr>
          <a:lstStyle/>
          <a:p>
            <a:r>
              <a:rPr lang="en-US" sz="2800" b="0" i="0" dirty="0">
                <a:solidFill>
                  <a:schemeClr val="tx2"/>
                </a:solidFill>
                <a:effectLst/>
                <a:latin typeface="Manrope"/>
              </a:rPr>
              <a:t>The chart below presents a Bivariate analysis comparing various income ranges with the average </a:t>
            </a:r>
            <a:r>
              <a:rPr lang="en-US" sz="2800" b="0" i="0" dirty="0" err="1">
                <a:solidFill>
                  <a:schemeClr val="tx2"/>
                </a:solidFill>
                <a:effectLst/>
                <a:latin typeface="Manrope"/>
              </a:rPr>
              <a:t>AMT_Credit</a:t>
            </a:r>
            <a:r>
              <a:rPr lang="en-US" sz="2800" b="0" i="0" dirty="0">
                <a:solidFill>
                  <a:schemeClr val="tx2"/>
                </a:solidFill>
                <a:effectLst/>
                <a:latin typeface="Manrope"/>
              </a:rPr>
              <a:t> (credit amount) values. This analysis allows us to explore how different income groups correlate with the average loan amounts requested or granted. Such insights can be valuable for understanding the relationship between income levels and loan sizes in a given dataset.</a:t>
            </a:r>
            <a:endParaRPr lang="en-IN" sz="2800" dirty="0">
              <a:solidFill>
                <a:schemeClr val="tx2"/>
              </a:solidFill>
            </a:endParaRPr>
          </a:p>
        </p:txBody>
      </p:sp>
      <p:pic>
        <p:nvPicPr>
          <p:cNvPr id="29" name="Picture 28">
            <a:extLst>
              <a:ext uri="{FF2B5EF4-FFF2-40B4-BE49-F238E27FC236}">
                <a16:creationId xmlns:a16="http://schemas.microsoft.com/office/drawing/2014/main" id="{AB74A498-4ED7-41B5-B8AA-FA8B98BEA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4206" y="4754549"/>
            <a:ext cx="3138994" cy="3817951"/>
          </a:xfrm>
          <a:prstGeom prst="rect">
            <a:avLst/>
          </a:prstGeom>
          <a:ln>
            <a:solidFill>
              <a:schemeClr val="tx1"/>
            </a:solidFill>
          </a:ln>
        </p:spPr>
      </p:pic>
      <p:pic>
        <p:nvPicPr>
          <p:cNvPr id="32" name="Picture 31">
            <a:extLst>
              <a:ext uri="{FF2B5EF4-FFF2-40B4-BE49-F238E27FC236}">
                <a16:creationId xmlns:a16="http://schemas.microsoft.com/office/drawing/2014/main" id="{E75DA1B5-19BD-40E2-8E4A-47CDC997C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6644" y="4754550"/>
            <a:ext cx="7659156" cy="3817950"/>
          </a:xfrm>
          <a:prstGeom prst="rect">
            <a:avLst/>
          </a:prstGeom>
        </p:spPr>
      </p:pic>
      <p:sp>
        <p:nvSpPr>
          <p:cNvPr id="36" name="TextBox 35">
            <a:extLst>
              <a:ext uri="{FF2B5EF4-FFF2-40B4-BE49-F238E27FC236}">
                <a16:creationId xmlns:a16="http://schemas.microsoft.com/office/drawing/2014/main" id="{DE96C66A-5BEA-40D4-87A1-9D87166224C6}"/>
              </a:ext>
            </a:extLst>
          </p:cNvPr>
          <p:cNvSpPr txBox="1"/>
          <p:nvPr/>
        </p:nvSpPr>
        <p:spPr>
          <a:xfrm>
            <a:off x="7711896" y="8543493"/>
            <a:ext cx="3718103" cy="584775"/>
          </a:xfrm>
          <a:prstGeom prst="rect">
            <a:avLst/>
          </a:prstGeom>
          <a:noFill/>
        </p:spPr>
        <p:txBody>
          <a:bodyPr wrap="square" rtlCol="0">
            <a:spAutoFit/>
          </a:bodyPr>
          <a:lstStyle/>
          <a:p>
            <a:r>
              <a:rPr lang="en-US" sz="3200" b="1" dirty="0"/>
              <a:t>(Bivariate Analysis)</a:t>
            </a:r>
            <a:endParaRPr lang="en-IN" sz="3200" b="1" dirty="0"/>
          </a:p>
        </p:txBody>
      </p:sp>
    </p:spTree>
    <p:extLst>
      <p:ext uri="{BB962C8B-B14F-4D97-AF65-F5344CB8AC3E}">
        <p14:creationId xmlns:p14="http://schemas.microsoft.com/office/powerpoint/2010/main" val="61126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3" name="TextBox 32">
            <a:extLst>
              <a:ext uri="{FF2B5EF4-FFF2-40B4-BE49-F238E27FC236}">
                <a16:creationId xmlns:a16="http://schemas.microsoft.com/office/drawing/2014/main" id="{BE6AD612-2A91-402C-BB6E-87E80BEC8541}"/>
              </a:ext>
            </a:extLst>
          </p:cNvPr>
          <p:cNvSpPr txBox="1"/>
          <p:nvPr/>
        </p:nvSpPr>
        <p:spPr>
          <a:xfrm>
            <a:off x="2477814" y="1285766"/>
            <a:ext cx="14434541" cy="1569660"/>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Perform Univariate, Segmented Univariate, and Bivariate Analysis:</a:t>
            </a:r>
            <a:endParaRPr lang="en-IN" sz="4800" dirty="0">
              <a:solidFill>
                <a:schemeClr val="tx1">
                  <a:lumMod val="65000"/>
                  <a:lumOff val="35000"/>
                </a:schemeClr>
              </a:solidFill>
              <a:latin typeface="Graphik Regular"/>
            </a:endParaRPr>
          </a:p>
        </p:txBody>
      </p:sp>
      <p:sp>
        <p:nvSpPr>
          <p:cNvPr id="34" name="TextBox 33">
            <a:extLst>
              <a:ext uri="{FF2B5EF4-FFF2-40B4-BE49-F238E27FC236}">
                <a16:creationId xmlns:a16="http://schemas.microsoft.com/office/drawing/2014/main" id="{718EF43C-DA01-4356-B3E6-8457E55849AD}"/>
              </a:ext>
            </a:extLst>
          </p:cNvPr>
          <p:cNvSpPr txBox="1"/>
          <p:nvPr/>
        </p:nvSpPr>
        <p:spPr>
          <a:xfrm>
            <a:off x="2674308" y="2819086"/>
            <a:ext cx="14775492" cy="1815882"/>
          </a:xfrm>
          <a:prstGeom prst="rect">
            <a:avLst/>
          </a:prstGeom>
          <a:noFill/>
        </p:spPr>
        <p:txBody>
          <a:bodyPr wrap="square" rtlCol="0">
            <a:spAutoFit/>
          </a:bodyPr>
          <a:lstStyle/>
          <a:p>
            <a:r>
              <a:rPr lang="en-US" sz="2800" b="0" i="0" dirty="0">
                <a:solidFill>
                  <a:schemeClr val="tx2"/>
                </a:solidFill>
                <a:effectLst/>
                <a:latin typeface="Manrope"/>
              </a:rPr>
              <a:t>The chart below presents a Bivariate analysis comparing various income ranges with the average </a:t>
            </a:r>
            <a:r>
              <a:rPr lang="en-US" sz="2800" b="0" i="0" dirty="0" err="1">
                <a:solidFill>
                  <a:schemeClr val="tx2"/>
                </a:solidFill>
                <a:effectLst/>
                <a:latin typeface="Manrope"/>
              </a:rPr>
              <a:t>AMT_Credit</a:t>
            </a:r>
            <a:r>
              <a:rPr lang="en-US" sz="2800" b="0" i="0" dirty="0">
                <a:solidFill>
                  <a:schemeClr val="tx2"/>
                </a:solidFill>
                <a:effectLst/>
                <a:latin typeface="Manrope"/>
              </a:rPr>
              <a:t> (credit amount) values. This analysis allows us to explore how different income groups correlate with the average loan amounts requested or granted. Such insights can be valuable for understanding the relationship between income levels and loan sizes in a given dataset.</a:t>
            </a:r>
            <a:endParaRPr lang="en-IN" sz="2800" dirty="0">
              <a:solidFill>
                <a:schemeClr val="tx2"/>
              </a:solidFill>
            </a:endParaRPr>
          </a:p>
        </p:txBody>
      </p:sp>
      <p:pic>
        <p:nvPicPr>
          <p:cNvPr id="29" name="Picture 28">
            <a:extLst>
              <a:ext uri="{FF2B5EF4-FFF2-40B4-BE49-F238E27FC236}">
                <a16:creationId xmlns:a16="http://schemas.microsoft.com/office/drawing/2014/main" id="{AB74A498-4ED7-41B5-B8AA-FA8B98BEA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4206" y="4754549"/>
            <a:ext cx="3138994" cy="3817951"/>
          </a:xfrm>
          <a:prstGeom prst="rect">
            <a:avLst/>
          </a:prstGeom>
          <a:ln>
            <a:solidFill>
              <a:schemeClr val="tx1"/>
            </a:solidFill>
          </a:ln>
        </p:spPr>
      </p:pic>
      <p:pic>
        <p:nvPicPr>
          <p:cNvPr id="32" name="Picture 31">
            <a:extLst>
              <a:ext uri="{FF2B5EF4-FFF2-40B4-BE49-F238E27FC236}">
                <a16:creationId xmlns:a16="http://schemas.microsoft.com/office/drawing/2014/main" id="{E75DA1B5-19BD-40E2-8E4A-47CDC997C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6644" y="4754550"/>
            <a:ext cx="7659156" cy="3817950"/>
          </a:xfrm>
          <a:prstGeom prst="rect">
            <a:avLst/>
          </a:prstGeom>
        </p:spPr>
      </p:pic>
      <p:sp>
        <p:nvSpPr>
          <p:cNvPr id="36" name="TextBox 35">
            <a:extLst>
              <a:ext uri="{FF2B5EF4-FFF2-40B4-BE49-F238E27FC236}">
                <a16:creationId xmlns:a16="http://schemas.microsoft.com/office/drawing/2014/main" id="{DE96C66A-5BEA-40D4-87A1-9D87166224C6}"/>
              </a:ext>
            </a:extLst>
          </p:cNvPr>
          <p:cNvSpPr txBox="1"/>
          <p:nvPr/>
        </p:nvSpPr>
        <p:spPr>
          <a:xfrm>
            <a:off x="7711896" y="8543493"/>
            <a:ext cx="3718103" cy="584775"/>
          </a:xfrm>
          <a:prstGeom prst="rect">
            <a:avLst/>
          </a:prstGeom>
          <a:noFill/>
        </p:spPr>
        <p:txBody>
          <a:bodyPr wrap="square" rtlCol="0">
            <a:spAutoFit/>
          </a:bodyPr>
          <a:lstStyle/>
          <a:p>
            <a:r>
              <a:rPr lang="en-US" sz="3200" b="1" dirty="0"/>
              <a:t>(Bivariate Analysis)</a:t>
            </a:r>
            <a:endParaRPr lang="en-IN" sz="3200" b="1" dirty="0"/>
          </a:p>
        </p:txBody>
      </p:sp>
    </p:spTree>
    <p:extLst>
      <p:ext uri="{BB962C8B-B14F-4D97-AF65-F5344CB8AC3E}">
        <p14:creationId xmlns:p14="http://schemas.microsoft.com/office/powerpoint/2010/main" val="1739849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3" name="TextBox 32">
            <a:extLst>
              <a:ext uri="{FF2B5EF4-FFF2-40B4-BE49-F238E27FC236}">
                <a16:creationId xmlns:a16="http://schemas.microsoft.com/office/drawing/2014/main" id="{BE6AD612-2A91-402C-BB6E-87E80BEC8541}"/>
              </a:ext>
            </a:extLst>
          </p:cNvPr>
          <p:cNvSpPr txBox="1"/>
          <p:nvPr/>
        </p:nvSpPr>
        <p:spPr>
          <a:xfrm>
            <a:off x="2477814" y="1285766"/>
            <a:ext cx="14434541" cy="1569660"/>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Perform Univariate, Segmented Univariate, and Bivariate Analysis:</a:t>
            </a:r>
            <a:endParaRPr lang="en-IN" sz="4800" dirty="0">
              <a:solidFill>
                <a:schemeClr val="tx1">
                  <a:lumMod val="65000"/>
                  <a:lumOff val="35000"/>
                </a:schemeClr>
              </a:solidFill>
              <a:latin typeface="Graphik Regular"/>
            </a:endParaRPr>
          </a:p>
        </p:txBody>
      </p:sp>
      <p:sp>
        <p:nvSpPr>
          <p:cNvPr id="34" name="TextBox 33">
            <a:extLst>
              <a:ext uri="{FF2B5EF4-FFF2-40B4-BE49-F238E27FC236}">
                <a16:creationId xmlns:a16="http://schemas.microsoft.com/office/drawing/2014/main" id="{718EF43C-DA01-4356-B3E6-8457E55849AD}"/>
              </a:ext>
            </a:extLst>
          </p:cNvPr>
          <p:cNvSpPr txBox="1"/>
          <p:nvPr/>
        </p:nvSpPr>
        <p:spPr>
          <a:xfrm>
            <a:off x="2576817" y="2831670"/>
            <a:ext cx="14775492" cy="954107"/>
          </a:xfrm>
          <a:prstGeom prst="rect">
            <a:avLst/>
          </a:prstGeom>
          <a:noFill/>
        </p:spPr>
        <p:txBody>
          <a:bodyPr wrap="square" rtlCol="0">
            <a:spAutoFit/>
          </a:bodyPr>
          <a:lstStyle/>
          <a:p>
            <a:r>
              <a:rPr lang="en-US" sz="2800" b="0" i="0" dirty="0">
                <a:solidFill>
                  <a:schemeClr val="tx2"/>
                </a:solidFill>
                <a:effectLst/>
                <a:latin typeface="Manrope"/>
              </a:rPr>
              <a:t>The chart provided below represents a univariate analysis of the distribution of SK_ID_CURR counts across various credit ranges. </a:t>
            </a:r>
            <a:endParaRPr lang="en-IN" sz="2800" dirty="0">
              <a:solidFill>
                <a:schemeClr val="tx2"/>
              </a:solidFill>
            </a:endParaRPr>
          </a:p>
        </p:txBody>
      </p:sp>
      <p:pic>
        <p:nvPicPr>
          <p:cNvPr id="28" name="Picture 27">
            <a:extLst>
              <a:ext uri="{FF2B5EF4-FFF2-40B4-BE49-F238E27FC236}">
                <a16:creationId xmlns:a16="http://schemas.microsoft.com/office/drawing/2014/main" id="{0472AFD1-8385-497D-89F9-33AA7D1E8B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2325" y="4492450"/>
            <a:ext cx="2377646" cy="4292477"/>
          </a:xfrm>
          <a:prstGeom prst="rect">
            <a:avLst/>
          </a:prstGeom>
          <a:ln>
            <a:solidFill>
              <a:schemeClr val="tx1"/>
            </a:solidFill>
          </a:ln>
        </p:spPr>
      </p:pic>
      <p:pic>
        <p:nvPicPr>
          <p:cNvPr id="31" name="Picture 30">
            <a:extLst>
              <a:ext uri="{FF2B5EF4-FFF2-40B4-BE49-F238E27FC236}">
                <a16:creationId xmlns:a16="http://schemas.microsoft.com/office/drawing/2014/main" id="{8E141567-91C7-43D1-A32B-818D400C7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406" y="4610100"/>
            <a:ext cx="6649393" cy="4158063"/>
          </a:xfrm>
          <a:prstGeom prst="rect">
            <a:avLst/>
          </a:prstGeom>
        </p:spPr>
      </p:pic>
      <p:sp>
        <p:nvSpPr>
          <p:cNvPr id="35" name="TextBox 34">
            <a:extLst>
              <a:ext uri="{FF2B5EF4-FFF2-40B4-BE49-F238E27FC236}">
                <a16:creationId xmlns:a16="http://schemas.microsoft.com/office/drawing/2014/main" id="{E901AB3D-7CC1-4988-944C-A16218AAC2F7}"/>
              </a:ext>
            </a:extLst>
          </p:cNvPr>
          <p:cNvSpPr txBox="1"/>
          <p:nvPr/>
        </p:nvSpPr>
        <p:spPr>
          <a:xfrm>
            <a:off x="9255688" y="8768163"/>
            <a:ext cx="3837013" cy="584775"/>
          </a:xfrm>
          <a:prstGeom prst="rect">
            <a:avLst/>
          </a:prstGeom>
          <a:noFill/>
        </p:spPr>
        <p:txBody>
          <a:bodyPr wrap="square" rtlCol="0">
            <a:spAutoFit/>
          </a:bodyPr>
          <a:lstStyle/>
          <a:p>
            <a:r>
              <a:rPr lang="en-US" sz="3200" b="1" dirty="0"/>
              <a:t>(Univariate Analysis)</a:t>
            </a:r>
            <a:endParaRPr lang="en-IN" sz="3200" b="1" dirty="0"/>
          </a:p>
        </p:txBody>
      </p:sp>
    </p:spTree>
    <p:extLst>
      <p:ext uri="{BB962C8B-B14F-4D97-AF65-F5344CB8AC3E}">
        <p14:creationId xmlns:p14="http://schemas.microsoft.com/office/powerpoint/2010/main" val="425168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3" name="TextBox 32">
            <a:extLst>
              <a:ext uri="{FF2B5EF4-FFF2-40B4-BE49-F238E27FC236}">
                <a16:creationId xmlns:a16="http://schemas.microsoft.com/office/drawing/2014/main" id="{BE6AD612-2A91-402C-BB6E-87E80BEC8541}"/>
              </a:ext>
            </a:extLst>
          </p:cNvPr>
          <p:cNvSpPr txBox="1"/>
          <p:nvPr/>
        </p:nvSpPr>
        <p:spPr>
          <a:xfrm>
            <a:off x="2477814" y="1285766"/>
            <a:ext cx="14434541" cy="1569660"/>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Perform Univariate, Segmented Univariate, and Bivariate Analysis:</a:t>
            </a:r>
            <a:endParaRPr lang="en-IN" sz="4800" dirty="0">
              <a:solidFill>
                <a:schemeClr val="tx1">
                  <a:lumMod val="65000"/>
                  <a:lumOff val="35000"/>
                </a:schemeClr>
              </a:solidFill>
              <a:latin typeface="Graphik Regular"/>
            </a:endParaRPr>
          </a:p>
        </p:txBody>
      </p:sp>
      <p:sp>
        <p:nvSpPr>
          <p:cNvPr id="34" name="TextBox 33">
            <a:extLst>
              <a:ext uri="{FF2B5EF4-FFF2-40B4-BE49-F238E27FC236}">
                <a16:creationId xmlns:a16="http://schemas.microsoft.com/office/drawing/2014/main" id="{718EF43C-DA01-4356-B3E6-8457E55849AD}"/>
              </a:ext>
            </a:extLst>
          </p:cNvPr>
          <p:cNvSpPr txBox="1"/>
          <p:nvPr/>
        </p:nvSpPr>
        <p:spPr>
          <a:xfrm>
            <a:off x="2724116" y="2713585"/>
            <a:ext cx="14775492" cy="1815882"/>
          </a:xfrm>
          <a:prstGeom prst="rect">
            <a:avLst/>
          </a:prstGeom>
          <a:noFill/>
        </p:spPr>
        <p:txBody>
          <a:bodyPr wrap="square" rtlCol="0">
            <a:spAutoFit/>
          </a:bodyPr>
          <a:lstStyle/>
          <a:p>
            <a:r>
              <a:rPr lang="en-US" sz="2800" b="0" i="0" dirty="0">
                <a:solidFill>
                  <a:schemeClr val="tx2"/>
                </a:solidFill>
                <a:effectLst/>
                <a:latin typeface="Manrope"/>
              </a:rPr>
              <a:t>The chart presented below illustrates a segmented univariate analysis that breaks down the count of SK_ID_CURR into different income ranges while also considering the Target values of 0 and 1. This type of analysis helps us understand how the distribution of SK_ID_CURR counts varies across income ranges for both Target values 0 and 1.</a:t>
            </a:r>
            <a:endParaRPr lang="en-IN" sz="2800" dirty="0">
              <a:solidFill>
                <a:schemeClr val="tx2"/>
              </a:solidFill>
            </a:endParaRPr>
          </a:p>
        </p:txBody>
      </p:sp>
      <p:pic>
        <p:nvPicPr>
          <p:cNvPr id="28" name="Picture 27">
            <a:extLst>
              <a:ext uri="{FF2B5EF4-FFF2-40B4-BE49-F238E27FC236}">
                <a16:creationId xmlns:a16="http://schemas.microsoft.com/office/drawing/2014/main" id="{667699FF-C5FE-4969-8D63-C0E25FC747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0833" y="4541146"/>
            <a:ext cx="3900150" cy="4183754"/>
          </a:xfrm>
          <a:prstGeom prst="rect">
            <a:avLst/>
          </a:prstGeom>
          <a:ln>
            <a:solidFill>
              <a:schemeClr val="tx1"/>
            </a:solidFill>
          </a:ln>
        </p:spPr>
      </p:pic>
      <p:pic>
        <p:nvPicPr>
          <p:cNvPr id="31" name="Picture 30">
            <a:extLst>
              <a:ext uri="{FF2B5EF4-FFF2-40B4-BE49-F238E27FC236}">
                <a16:creationId xmlns:a16="http://schemas.microsoft.com/office/drawing/2014/main" id="{A8E43C20-30F0-48FF-8318-B196C4913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7492" y="4541520"/>
            <a:ext cx="6863131" cy="4183380"/>
          </a:xfrm>
          <a:prstGeom prst="rect">
            <a:avLst/>
          </a:prstGeom>
        </p:spPr>
      </p:pic>
      <p:sp>
        <p:nvSpPr>
          <p:cNvPr id="35" name="TextBox 34">
            <a:extLst>
              <a:ext uri="{FF2B5EF4-FFF2-40B4-BE49-F238E27FC236}">
                <a16:creationId xmlns:a16="http://schemas.microsoft.com/office/drawing/2014/main" id="{2B6EDB7F-40EB-496A-9202-9667A9E10B12}"/>
              </a:ext>
            </a:extLst>
          </p:cNvPr>
          <p:cNvSpPr txBox="1"/>
          <p:nvPr/>
        </p:nvSpPr>
        <p:spPr>
          <a:xfrm>
            <a:off x="7052718" y="8774326"/>
            <a:ext cx="6073221" cy="584775"/>
          </a:xfrm>
          <a:prstGeom prst="rect">
            <a:avLst/>
          </a:prstGeom>
          <a:noFill/>
        </p:spPr>
        <p:txBody>
          <a:bodyPr wrap="square" rtlCol="0">
            <a:spAutoFit/>
          </a:bodyPr>
          <a:lstStyle/>
          <a:p>
            <a:r>
              <a:rPr lang="en-US" sz="3200" b="1" dirty="0"/>
              <a:t>(Segmented Univariate Analysis)</a:t>
            </a:r>
            <a:endParaRPr lang="en-IN" sz="3200" b="1" dirty="0"/>
          </a:p>
        </p:txBody>
      </p:sp>
    </p:spTree>
    <p:extLst>
      <p:ext uri="{BB962C8B-B14F-4D97-AF65-F5344CB8AC3E}">
        <p14:creationId xmlns:p14="http://schemas.microsoft.com/office/powerpoint/2010/main" val="599867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3" name="TextBox 32">
            <a:extLst>
              <a:ext uri="{FF2B5EF4-FFF2-40B4-BE49-F238E27FC236}">
                <a16:creationId xmlns:a16="http://schemas.microsoft.com/office/drawing/2014/main" id="{BE6AD612-2A91-402C-BB6E-87E80BEC8541}"/>
              </a:ext>
            </a:extLst>
          </p:cNvPr>
          <p:cNvSpPr txBox="1"/>
          <p:nvPr/>
        </p:nvSpPr>
        <p:spPr>
          <a:xfrm>
            <a:off x="2477814" y="1285766"/>
            <a:ext cx="14434541"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dirty="0">
                <a:solidFill>
                  <a:schemeClr val="tx1">
                    <a:lumMod val="65000"/>
                    <a:lumOff val="35000"/>
                  </a:schemeClr>
                </a:solidFill>
                <a:latin typeface="Graphik Regular"/>
              </a:rPr>
              <a:t>Dashboard:-</a:t>
            </a:r>
            <a:endParaRPr lang="en-IN" sz="4800" dirty="0">
              <a:solidFill>
                <a:schemeClr val="tx1">
                  <a:lumMod val="65000"/>
                  <a:lumOff val="35000"/>
                </a:schemeClr>
              </a:solidFill>
              <a:latin typeface="Graphik Regular"/>
            </a:endParaRPr>
          </a:p>
        </p:txBody>
      </p:sp>
      <p:pic>
        <p:nvPicPr>
          <p:cNvPr id="29" name="Picture 28">
            <a:extLst>
              <a:ext uri="{FF2B5EF4-FFF2-40B4-BE49-F238E27FC236}">
                <a16:creationId xmlns:a16="http://schemas.microsoft.com/office/drawing/2014/main" id="{D846EA63-A77B-4111-9731-8A6F446E52C6}"/>
              </a:ext>
            </a:extLst>
          </p:cNvPr>
          <p:cNvPicPr>
            <a:picLocks noChangeAspect="1"/>
          </p:cNvPicPr>
          <p:nvPr/>
        </p:nvPicPr>
        <p:blipFill rotWithShape="1">
          <a:blip r:embed="rId7">
            <a:extLst>
              <a:ext uri="{28A0092B-C50C-407E-A947-70E740481C1C}">
                <a14:useLocalDpi xmlns:a14="http://schemas.microsoft.com/office/drawing/2010/main" val="0"/>
              </a:ext>
            </a:extLst>
          </a:blip>
          <a:srcRect b="1037"/>
          <a:stretch/>
        </p:blipFill>
        <p:spPr>
          <a:xfrm>
            <a:off x="2824655" y="2620832"/>
            <a:ext cx="13690591" cy="5644610"/>
          </a:xfrm>
          <a:prstGeom prst="rect">
            <a:avLst/>
          </a:prstGeom>
          <a:ln>
            <a:solidFill>
              <a:schemeClr val="tx1"/>
            </a:solidFill>
          </a:ln>
        </p:spPr>
      </p:pic>
      <p:sp>
        <p:nvSpPr>
          <p:cNvPr id="30" name="TextBox 29">
            <a:extLst>
              <a:ext uri="{FF2B5EF4-FFF2-40B4-BE49-F238E27FC236}">
                <a16:creationId xmlns:a16="http://schemas.microsoft.com/office/drawing/2014/main" id="{3A0482B1-F3FD-45CA-9E22-CCC26D0200BE}"/>
              </a:ext>
            </a:extLst>
          </p:cNvPr>
          <p:cNvSpPr txBox="1"/>
          <p:nvPr/>
        </p:nvSpPr>
        <p:spPr>
          <a:xfrm>
            <a:off x="6460899" y="8539569"/>
            <a:ext cx="6319799" cy="461665"/>
          </a:xfrm>
          <a:prstGeom prst="rect">
            <a:avLst/>
          </a:prstGeom>
          <a:noFill/>
        </p:spPr>
        <p:txBody>
          <a:bodyPr wrap="square" rtlCol="0">
            <a:spAutoFit/>
          </a:bodyPr>
          <a:lstStyle/>
          <a:p>
            <a:r>
              <a:rPr lang="en-US" sz="2400" b="1" dirty="0"/>
              <a:t>(Dashboard to Demonstrate the Analysis)</a:t>
            </a:r>
            <a:endParaRPr lang="en-IN" sz="2400" b="1" dirty="0"/>
          </a:p>
        </p:txBody>
      </p:sp>
    </p:spTree>
    <p:extLst>
      <p:ext uri="{BB962C8B-B14F-4D97-AF65-F5344CB8AC3E}">
        <p14:creationId xmlns:p14="http://schemas.microsoft.com/office/powerpoint/2010/main" val="111629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E02B4668-F50C-49A3-9CA9-853BE6B1DD4B}"/>
              </a:ext>
            </a:extLst>
          </p:cNvPr>
          <p:cNvSpPr txBox="1"/>
          <p:nvPr/>
        </p:nvSpPr>
        <p:spPr>
          <a:xfrm>
            <a:off x="2519554" y="1279824"/>
            <a:ext cx="1371104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Top Correlations for Different Scenarios:</a:t>
            </a:r>
          </a:p>
        </p:txBody>
      </p:sp>
      <p:sp>
        <p:nvSpPr>
          <p:cNvPr id="32" name="TextBox 31">
            <a:extLst>
              <a:ext uri="{FF2B5EF4-FFF2-40B4-BE49-F238E27FC236}">
                <a16:creationId xmlns:a16="http://schemas.microsoft.com/office/drawing/2014/main" id="{7D368F33-B585-4DDA-9A2A-15944B523B0D}"/>
              </a:ext>
            </a:extLst>
          </p:cNvPr>
          <p:cNvSpPr txBox="1"/>
          <p:nvPr/>
        </p:nvSpPr>
        <p:spPr>
          <a:xfrm>
            <a:off x="2573769" y="2138913"/>
            <a:ext cx="14876031" cy="954107"/>
          </a:xfrm>
          <a:prstGeom prst="rect">
            <a:avLst/>
          </a:prstGeom>
          <a:noFill/>
        </p:spPr>
        <p:txBody>
          <a:bodyPr wrap="square" rtlCol="0">
            <a:spAutoFit/>
          </a:bodyPr>
          <a:lstStyle/>
          <a:p>
            <a:r>
              <a:rPr lang="en-US" sz="2800" b="0" i="0" dirty="0">
                <a:solidFill>
                  <a:schemeClr val="tx2"/>
                </a:solidFill>
                <a:effectLst/>
                <a:latin typeface="Manrope"/>
              </a:rPr>
              <a:t>Segment the dataset based on different scenarios (e.g., clients with payment difficulties and all other cases) and identify the top correlations for each segmented data using Excel functions.</a:t>
            </a:r>
            <a:endParaRPr lang="en-IN" sz="2800" dirty="0">
              <a:solidFill>
                <a:schemeClr val="tx2"/>
              </a:solidFill>
            </a:endParaRPr>
          </a:p>
        </p:txBody>
      </p:sp>
      <p:pic>
        <p:nvPicPr>
          <p:cNvPr id="28" name="Picture 27">
            <a:extLst>
              <a:ext uri="{FF2B5EF4-FFF2-40B4-BE49-F238E27FC236}">
                <a16:creationId xmlns:a16="http://schemas.microsoft.com/office/drawing/2014/main" id="{A2B271A8-EC60-4906-B48E-986672EAB4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4116" y="3841596"/>
            <a:ext cx="14274184" cy="3606737"/>
          </a:xfrm>
          <a:prstGeom prst="rect">
            <a:avLst/>
          </a:prstGeom>
          <a:ln>
            <a:solidFill>
              <a:schemeClr val="tx1"/>
            </a:solidFill>
          </a:ln>
        </p:spPr>
      </p:pic>
      <p:sp>
        <p:nvSpPr>
          <p:cNvPr id="29" name="TextBox 28">
            <a:extLst>
              <a:ext uri="{FF2B5EF4-FFF2-40B4-BE49-F238E27FC236}">
                <a16:creationId xmlns:a16="http://schemas.microsoft.com/office/drawing/2014/main" id="{26208197-D853-40E1-BB74-8C878FC3D5FB}"/>
              </a:ext>
            </a:extLst>
          </p:cNvPr>
          <p:cNvSpPr txBox="1"/>
          <p:nvPr/>
        </p:nvSpPr>
        <p:spPr>
          <a:xfrm>
            <a:off x="7519683" y="7686422"/>
            <a:ext cx="4683049" cy="461665"/>
          </a:xfrm>
          <a:prstGeom prst="rect">
            <a:avLst/>
          </a:prstGeom>
          <a:noFill/>
        </p:spPr>
        <p:txBody>
          <a:bodyPr wrap="square" rtlCol="0">
            <a:spAutoFit/>
          </a:bodyPr>
          <a:lstStyle/>
          <a:p>
            <a:r>
              <a:rPr lang="en-US" sz="2400" b="1" dirty="0"/>
              <a:t>(Top Correlation of Target Value 0)</a:t>
            </a:r>
            <a:endParaRPr lang="en-IN" sz="2400" b="1" dirty="0"/>
          </a:p>
        </p:txBody>
      </p:sp>
    </p:spTree>
    <p:extLst>
      <p:ext uri="{BB962C8B-B14F-4D97-AF65-F5344CB8AC3E}">
        <p14:creationId xmlns:p14="http://schemas.microsoft.com/office/powerpoint/2010/main" val="2056797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E02B4668-F50C-49A3-9CA9-853BE6B1DD4B}"/>
              </a:ext>
            </a:extLst>
          </p:cNvPr>
          <p:cNvSpPr txBox="1"/>
          <p:nvPr/>
        </p:nvSpPr>
        <p:spPr>
          <a:xfrm>
            <a:off x="2519554" y="1279824"/>
            <a:ext cx="13711046" cy="830997"/>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Identify Top Correlations for Different Scenarios:</a:t>
            </a:r>
          </a:p>
        </p:txBody>
      </p:sp>
      <p:sp>
        <p:nvSpPr>
          <p:cNvPr id="32" name="TextBox 31">
            <a:extLst>
              <a:ext uri="{FF2B5EF4-FFF2-40B4-BE49-F238E27FC236}">
                <a16:creationId xmlns:a16="http://schemas.microsoft.com/office/drawing/2014/main" id="{7D368F33-B585-4DDA-9A2A-15944B523B0D}"/>
              </a:ext>
            </a:extLst>
          </p:cNvPr>
          <p:cNvSpPr txBox="1"/>
          <p:nvPr/>
        </p:nvSpPr>
        <p:spPr>
          <a:xfrm>
            <a:off x="2573769" y="2138913"/>
            <a:ext cx="14876031" cy="954107"/>
          </a:xfrm>
          <a:prstGeom prst="rect">
            <a:avLst/>
          </a:prstGeom>
          <a:noFill/>
        </p:spPr>
        <p:txBody>
          <a:bodyPr wrap="square" rtlCol="0">
            <a:spAutoFit/>
          </a:bodyPr>
          <a:lstStyle/>
          <a:p>
            <a:r>
              <a:rPr lang="en-US" sz="2800" b="0" i="0" dirty="0">
                <a:solidFill>
                  <a:schemeClr val="tx2"/>
                </a:solidFill>
                <a:effectLst/>
                <a:latin typeface="Manrope"/>
              </a:rPr>
              <a:t>Segment the dataset based on different scenarios (e.g., clients with payment difficulties and all other cases) and identify the top correlations for each segmented data using Excel functions.</a:t>
            </a:r>
            <a:endParaRPr lang="en-IN" sz="2800" dirty="0">
              <a:solidFill>
                <a:schemeClr val="tx2"/>
              </a:solidFill>
            </a:endParaRPr>
          </a:p>
        </p:txBody>
      </p:sp>
      <p:pic>
        <p:nvPicPr>
          <p:cNvPr id="28" name="Picture 27">
            <a:extLst>
              <a:ext uri="{FF2B5EF4-FFF2-40B4-BE49-F238E27FC236}">
                <a16:creationId xmlns:a16="http://schemas.microsoft.com/office/drawing/2014/main" id="{1B70024E-3AD9-4D37-919B-6E4FD11308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3769" y="3848101"/>
            <a:ext cx="14876031" cy="4203403"/>
          </a:xfrm>
          <a:prstGeom prst="rect">
            <a:avLst/>
          </a:prstGeom>
          <a:ln>
            <a:solidFill>
              <a:schemeClr val="tx1"/>
            </a:solidFill>
          </a:ln>
        </p:spPr>
      </p:pic>
      <p:sp>
        <p:nvSpPr>
          <p:cNvPr id="29" name="TextBox 28">
            <a:extLst>
              <a:ext uri="{FF2B5EF4-FFF2-40B4-BE49-F238E27FC236}">
                <a16:creationId xmlns:a16="http://schemas.microsoft.com/office/drawing/2014/main" id="{A9534B6E-FCBB-4B19-B7E9-65505ED9D2C2}"/>
              </a:ext>
            </a:extLst>
          </p:cNvPr>
          <p:cNvSpPr txBox="1"/>
          <p:nvPr/>
        </p:nvSpPr>
        <p:spPr>
          <a:xfrm>
            <a:off x="6972300" y="8051505"/>
            <a:ext cx="5372100" cy="461665"/>
          </a:xfrm>
          <a:prstGeom prst="rect">
            <a:avLst/>
          </a:prstGeom>
          <a:noFill/>
        </p:spPr>
        <p:txBody>
          <a:bodyPr wrap="square" rtlCol="0">
            <a:spAutoFit/>
          </a:bodyPr>
          <a:lstStyle/>
          <a:p>
            <a:r>
              <a:rPr lang="en-US" sz="2400" b="1" dirty="0"/>
              <a:t>(To Correlation of Target Value 1)</a:t>
            </a:r>
            <a:endParaRPr lang="en-IN" sz="2400" b="1" dirty="0"/>
          </a:p>
        </p:txBody>
      </p:sp>
    </p:spTree>
    <p:extLst>
      <p:ext uri="{BB962C8B-B14F-4D97-AF65-F5344CB8AC3E}">
        <p14:creationId xmlns:p14="http://schemas.microsoft.com/office/powerpoint/2010/main" val="1995121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86015" y="752947"/>
            <a:ext cx="4636129" cy="1231106"/>
          </a:xfrm>
          <a:prstGeom prst="rect">
            <a:avLst/>
          </a:prstGeom>
        </p:spPr>
        <p:txBody>
          <a:bodyPr lIns="0" tIns="0" rIns="0" bIns="0" rtlCol="0" anchor="t">
            <a:spAutoFit/>
          </a:bodyPr>
          <a:lstStyle/>
          <a:p>
            <a:pPr marL="857250" indent="-857250">
              <a:lnSpc>
                <a:spcPts val="9600"/>
              </a:lnSpc>
              <a:buFont typeface="Wingdings" panose="05000000000000000000" pitchFamily="2" charset="2"/>
              <a:buChar char="Ø"/>
            </a:pPr>
            <a:r>
              <a:rPr lang="en-US" sz="8000" b="1" spc="-80" dirty="0">
                <a:solidFill>
                  <a:schemeClr val="tx1">
                    <a:lumMod val="65000"/>
                    <a:lumOff val="35000"/>
                  </a:schemeClr>
                </a:solidFill>
                <a:latin typeface="Graphik Regular" panose="020B0503030202060203" pitchFamily="34" charset="0"/>
              </a:rPr>
              <a:t>Insights</a:t>
            </a:r>
            <a:endParaRPr lang="en-US" sz="5400" b="1" spc="-80" dirty="0">
              <a:solidFill>
                <a:schemeClr val="tx1">
                  <a:lumMod val="65000"/>
                  <a:lumOff val="35000"/>
                </a:schemeClr>
              </a:solidFill>
              <a:latin typeface="Graphik Regular" panose="020B0503030202060203" pitchFamily="34" charset="0"/>
            </a:endParaRPr>
          </a:p>
        </p:txBody>
      </p:sp>
      <p:grpSp>
        <p:nvGrpSpPr>
          <p:cNvPr id="4" name="Group 4"/>
          <p:cNvGrpSpPr/>
          <p:nvPr/>
        </p:nvGrpSpPr>
        <p:grpSpPr>
          <a:xfrm>
            <a:off x="517112" y="8890516"/>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8" name="TextBox 17">
            <a:extLst>
              <a:ext uri="{FF2B5EF4-FFF2-40B4-BE49-F238E27FC236}">
                <a16:creationId xmlns:a16="http://schemas.microsoft.com/office/drawing/2014/main" id="{AF4691BE-840C-498D-8861-416888A3BEB3}"/>
              </a:ext>
            </a:extLst>
          </p:cNvPr>
          <p:cNvSpPr txBox="1"/>
          <p:nvPr/>
        </p:nvSpPr>
        <p:spPr>
          <a:xfrm>
            <a:off x="2400776" y="2121512"/>
            <a:ext cx="15887224"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After conducting our analysis, we've observed that a larger number of female clients tend to apply for loans compared to their male counterparts of around 32510. However, it's noteworthy that a substantial portion of loan requests from female clients, approximately 30,260 in total, are experiencing rejection.</a:t>
            </a:r>
          </a:p>
          <a:p>
            <a:endParaRPr lang="en-US" sz="2800" dirty="0"/>
          </a:p>
          <a:p>
            <a:pPr marL="457200" indent="-457200">
              <a:buFont typeface="Arial" panose="020B0604020202020204" pitchFamily="34" charset="0"/>
              <a:buChar char="•"/>
            </a:pPr>
            <a:r>
              <a:rPr lang="en-US" sz="2800" dirty="0"/>
              <a:t>Our analysis has revealed a significant trend: clients who have zero children are the most frequent applicants for loans, with a notable count of 34,560 applications falling into this category.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Individuals residing in Region Rating 3 exhibit the highest percentage of loan defaults, which suggests that the bank should consider implementing stricter loan policies for clients hailing from this region. Conversely, clients originating from Region 1 appear to be the most reliable and trustworthy in terms of loan repayment.</a:t>
            </a:r>
          </a:p>
          <a:p>
            <a:endParaRPr lang="en-US" sz="2800" dirty="0"/>
          </a:p>
        </p:txBody>
      </p:sp>
      <p:sp>
        <p:nvSpPr>
          <p:cNvPr id="13" name="TextBox 12">
            <a:extLst>
              <a:ext uri="{FF2B5EF4-FFF2-40B4-BE49-F238E27FC236}">
                <a16:creationId xmlns:a16="http://schemas.microsoft.com/office/drawing/2014/main" id="{67F1584F-79A6-456B-A895-E8F63629C6B5}"/>
              </a:ext>
            </a:extLst>
          </p:cNvPr>
          <p:cNvSpPr txBox="1"/>
          <p:nvPr/>
        </p:nvSpPr>
        <p:spPr>
          <a:xfrm>
            <a:off x="3012398" y="7886954"/>
            <a:ext cx="4375525" cy="769441"/>
          </a:xfrm>
          <a:prstGeom prst="rect">
            <a:avLst/>
          </a:prstGeom>
          <a:noFill/>
        </p:spPr>
        <p:txBody>
          <a:bodyPr wrap="square" rtlCol="0">
            <a:spAutoFit/>
          </a:bodyPr>
          <a:lstStyle/>
          <a:p>
            <a:r>
              <a:rPr lang="en-US" sz="4400" b="1" dirty="0">
                <a:hlinkClick r:id="rId5"/>
              </a:rPr>
              <a:t>Data sheet:-</a:t>
            </a:r>
            <a:endParaRPr lang="en-IN" sz="4400" b="1" dirty="0"/>
          </a:p>
        </p:txBody>
      </p:sp>
      <p:sp>
        <p:nvSpPr>
          <p:cNvPr id="14" name="AutoShape 22">
            <a:extLst>
              <a:ext uri="{FF2B5EF4-FFF2-40B4-BE49-F238E27FC236}">
                <a16:creationId xmlns:a16="http://schemas.microsoft.com/office/drawing/2014/main" id="{02C2DCE2-8888-486C-BED8-F9DFA3428484}"/>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232645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48821" y="862636"/>
            <a:ext cx="11050342" cy="2462213"/>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Professional Experience:</a:t>
            </a:r>
          </a:p>
          <a:p>
            <a:pPr marL="1143000" indent="-1143000">
              <a:lnSpc>
                <a:spcPts val="9600"/>
              </a:lnSpc>
              <a:buFont typeface="Wingdings" panose="05000000000000000000" pitchFamily="2" charset="2"/>
              <a:buChar char="Ø"/>
            </a:pPr>
            <a:endParaRPr lang="en-US" sz="8000" spc="-80" dirty="0">
              <a:latin typeface="Graphik Regular" panose="020B0503030202060203" pitchFamily="34" charset="0"/>
            </a:endParaRPr>
          </a:p>
        </p:txBody>
      </p:sp>
      <p:grpSp>
        <p:nvGrpSpPr>
          <p:cNvPr id="4" name="Group 4"/>
          <p:cNvGrpSpPr/>
          <p:nvPr/>
        </p:nvGrpSpPr>
        <p:grpSpPr>
          <a:xfrm>
            <a:off x="517112" y="898382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19895" y="2742102"/>
            <a:ext cx="14834718" cy="516776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b="1" dirty="0"/>
              <a:t>US-IT Recruiter (Resource Consulting Services)</a:t>
            </a:r>
          </a:p>
          <a:p>
            <a:pPr>
              <a:lnSpc>
                <a:spcPct val="150000"/>
              </a:lnSpc>
            </a:pPr>
            <a:r>
              <a:rPr lang="en-US" sz="3200" b="1" dirty="0"/>
              <a:t>As a US-IT Recruiter, I gained valuable exposure to the dynamic world of talent acquisition. This role refined my communication and negotiation skills as I interacted with candidates and clients. I learned the importance of understanding business needs and matching them with the right talent, which will be a valuable asset in my future endeavors in data analysis.</a:t>
            </a:r>
          </a:p>
          <a:p>
            <a:pPr>
              <a:lnSpc>
                <a:spcPct val="150000"/>
              </a:lnSpc>
            </a:pPr>
            <a:endParaRPr lang="en-US" sz="3200" b="1" dirty="0">
              <a:solidFill>
                <a:schemeClr val="bg1"/>
              </a:solidFill>
            </a:endParaRPr>
          </a:p>
        </p:txBody>
      </p:sp>
      <p:grpSp>
        <p:nvGrpSpPr>
          <p:cNvPr id="15" name="object 8">
            <a:extLst>
              <a:ext uri="{FF2B5EF4-FFF2-40B4-BE49-F238E27FC236}">
                <a16:creationId xmlns:a16="http://schemas.microsoft.com/office/drawing/2014/main" id="{365328E5-9B65-4B4A-89AC-133651ED097F}"/>
              </a:ext>
            </a:extLst>
          </p:cNvPr>
          <p:cNvGrpSpPr/>
          <p:nvPr/>
        </p:nvGrpSpPr>
        <p:grpSpPr>
          <a:xfrm>
            <a:off x="531711" y="8324215"/>
            <a:ext cx="3924300" cy="1962785"/>
            <a:chOff x="600837" y="8324608"/>
            <a:chExt cx="3924300" cy="1962785"/>
          </a:xfrm>
        </p:grpSpPr>
        <p:pic>
          <p:nvPicPr>
            <p:cNvPr id="16" name="object 9">
              <a:extLst>
                <a:ext uri="{FF2B5EF4-FFF2-40B4-BE49-F238E27FC236}">
                  <a16:creationId xmlns:a16="http://schemas.microsoft.com/office/drawing/2014/main" id="{4AF859B8-0EA3-4A66-BA70-1C2070FD5DB9}"/>
                </a:ext>
              </a:extLst>
            </p:cNvPr>
            <p:cNvPicPr/>
            <p:nvPr/>
          </p:nvPicPr>
          <p:blipFill>
            <a:blip r:embed="rId5" cstate="print"/>
            <a:stretch>
              <a:fillRect/>
            </a:stretch>
          </p:blipFill>
          <p:spPr>
            <a:xfrm>
              <a:off x="600837" y="9510641"/>
              <a:ext cx="2095500" cy="555910"/>
            </a:xfrm>
            <a:prstGeom prst="rect">
              <a:avLst/>
            </a:prstGeom>
          </p:spPr>
        </p:pic>
        <p:sp>
          <p:nvSpPr>
            <p:cNvPr id="17" name="object 10">
              <a:extLst>
                <a:ext uri="{FF2B5EF4-FFF2-40B4-BE49-F238E27FC236}">
                  <a16:creationId xmlns:a16="http://schemas.microsoft.com/office/drawing/2014/main" id="{D5E213EA-25BA-4FFC-A940-033A1240CA1C}"/>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8" name="object 11">
              <a:extLst>
                <a:ext uri="{FF2B5EF4-FFF2-40B4-BE49-F238E27FC236}">
                  <a16:creationId xmlns:a16="http://schemas.microsoft.com/office/drawing/2014/main" id="{4B5D107A-1D3E-4C62-8005-E9ABA31B2329}"/>
                </a:ext>
              </a:extLst>
            </p:cNvPr>
            <p:cNvPicPr/>
            <p:nvPr/>
          </p:nvPicPr>
          <p:blipFill>
            <a:blip r:embed="rId6"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29BACF22-F2BF-4077-A444-8197BC1FCA1F}"/>
              </a:ext>
            </a:extLst>
          </p:cNvPr>
          <p:cNvSpPr/>
          <p:nvPr/>
        </p:nvSpPr>
        <p:spPr>
          <a:xfrm>
            <a:off x="0" y="0"/>
            <a:ext cx="2386482" cy="10287000"/>
          </a:xfrm>
          <a:prstGeom prst="rect">
            <a:avLst/>
          </a:prstGeom>
          <a:solidFill>
            <a:srgbClr val="A100FF"/>
          </a:solidFill>
        </p:spPr>
      </p:sp>
      <p:grpSp>
        <p:nvGrpSpPr>
          <p:cNvPr id="20" name="Group 14">
            <a:extLst>
              <a:ext uri="{FF2B5EF4-FFF2-40B4-BE49-F238E27FC236}">
                <a16:creationId xmlns:a16="http://schemas.microsoft.com/office/drawing/2014/main" id="{CF278F51-AEB7-4E0C-A4FA-E0EAED74D228}"/>
              </a:ext>
            </a:extLst>
          </p:cNvPr>
          <p:cNvGrpSpPr/>
          <p:nvPr/>
        </p:nvGrpSpPr>
        <p:grpSpPr>
          <a:xfrm>
            <a:off x="579918" y="-1229382"/>
            <a:ext cx="17253775" cy="2017079"/>
            <a:chOff x="0" y="0"/>
            <a:chExt cx="23005033" cy="2689439"/>
          </a:xfrm>
        </p:grpSpPr>
        <p:pic>
          <p:nvPicPr>
            <p:cNvPr id="22" name="Picture 15">
              <a:extLst>
                <a:ext uri="{FF2B5EF4-FFF2-40B4-BE49-F238E27FC236}">
                  <a16:creationId xmlns:a16="http://schemas.microsoft.com/office/drawing/2014/main" id="{2B28B34B-A9B0-4947-990E-669A3234FD5E}"/>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63B178E4-C2DD-4E9E-B381-B6EB2D6DC9B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86C874D2-437C-4A65-8B8A-12669E306640}"/>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B6FD2420-E436-4B31-83DC-A7B1DB4DDB2A}"/>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2989CB9C-DF19-4D25-9D11-23557E681FA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A64C1288-71B4-4838-AF61-A9227DEDA9CF}"/>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B00474C0-62A0-436F-8957-4301EDABC1A6}"/>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30" name="object 21">
            <a:extLst>
              <a:ext uri="{FF2B5EF4-FFF2-40B4-BE49-F238E27FC236}">
                <a16:creationId xmlns:a16="http://schemas.microsoft.com/office/drawing/2014/main" id="{065086E9-269B-46EA-94DC-FB05CA6609CE}"/>
              </a:ext>
            </a:extLst>
          </p:cNvPr>
          <p:cNvGrpSpPr/>
          <p:nvPr/>
        </p:nvGrpSpPr>
        <p:grpSpPr>
          <a:xfrm>
            <a:off x="16514063" y="0"/>
            <a:ext cx="1774189" cy="1668145"/>
            <a:chOff x="16514063" y="0"/>
            <a:chExt cx="1774189" cy="1668145"/>
          </a:xfrm>
        </p:grpSpPr>
        <p:sp>
          <p:nvSpPr>
            <p:cNvPr id="31" name="object 22">
              <a:extLst>
                <a:ext uri="{FF2B5EF4-FFF2-40B4-BE49-F238E27FC236}">
                  <a16:creationId xmlns:a16="http://schemas.microsoft.com/office/drawing/2014/main" id="{5A144550-2095-45FB-A530-A5E433D61A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2" name="object 23">
              <a:extLst>
                <a:ext uri="{FF2B5EF4-FFF2-40B4-BE49-F238E27FC236}">
                  <a16:creationId xmlns:a16="http://schemas.microsoft.com/office/drawing/2014/main" id="{69E8BB02-B470-4FAE-A53D-74A4220F7CF3}"/>
                </a:ext>
              </a:extLst>
            </p:cNvPr>
            <p:cNvPicPr/>
            <p:nvPr/>
          </p:nvPicPr>
          <p:blipFill>
            <a:blip r:embed="rId8"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2042252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5" y="1909665"/>
            <a:ext cx="7209284" cy="6467663"/>
          </a:xfrm>
          <a:prstGeom prst="rect">
            <a:avLst/>
          </a:prstGeom>
        </p:spPr>
      </p:pic>
      <p:sp>
        <p:nvSpPr>
          <p:cNvPr id="33" name="TextBox 33"/>
          <p:cNvSpPr txBox="1"/>
          <p:nvPr/>
        </p:nvSpPr>
        <p:spPr>
          <a:xfrm>
            <a:off x="2075942" y="2988364"/>
            <a:ext cx="7116388" cy="4924425"/>
          </a:xfrm>
          <a:prstGeom prst="rect">
            <a:avLst/>
          </a:prstGeom>
        </p:spPr>
        <p:txBody>
          <a:bodyPr wrap="square" lIns="0" tIns="0" rIns="0" bIns="0" rtlCol="0" anchor="t">
            <a:spAutoFit/>
          </a:bodyPr>
          <a:lstStyle/>
          <a:p>
            <a:pPr algn="ctr">
              <a:lnSpc>
                <a:spcPts val="9600"/>
              </a:lnSpc>
            </a:pPr>
            <a:r>
              <a:rPr lang="en-US" sz="6000" spc="-80" dirty="0">
                <a:solidFill>
                  <a:srgbClr val="FFFFFF"/>
                </a:solidFill>
                <a:latin typeface="Graphik Regular" panose="020B0503030202060203" pitchFamily="34" charset="0"/>
              </a:rPr>
              <a:t>Project Recap</a:t>
            </a:r>
          </a:p>
          <a:p>
            <a:pPr algn="ctr">
              <a:lnSpc>
                <a:spcPts val="9600"/>
              </a:lnSpc>
            </a:pPr>
            <a:r>
              <a:rPr lang="en-US" sz="5400" spc="-80" dirty="0">
                <a:solidFill>
                  <a:srgbClr val="FFFFFF"/>
                </a:solidFill>
                <a:latin typeface="Graphik Regular" panose="020B0503030202060203" pitchFamily="34" charset="0"/>
              </a:rPr>
              <a:t>Impact of Car Features on Price and Profitability</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1A950FAF-DC9B-4E8E-83DB-933DE9A48A61}"/>
              </a:ext>
            </a:extLst>
          </p:cNvPr>
          <p:cNvSpPr txBox="1"/>
          <p:nvPr/>
        </p:nvSpPr>
        <p:spPr>
          <a:xfrm>
            <a:off x="9508440" y="2199775"/>
            <a:ext cx="6703618" cy="6494085"/>
          </a:xfrm>
          <a:prstGeom prst="rect">
            <a:avLst/>
          </a:prstGeom>
          <a:noFill/>
        </p:spPr>
        <p:txBody>
          <a:bodyPr wrap="square" rtlCol="0">
            <a:spAutoFit/>
          </a:bodyPr>
          <a:lstStyle/>
          <a:p>
            <a:r>
              <a:rPr lang="en-US" sz="2400" dirty="0"/>
              <a:t>The automotive industry is undergoing rapid transformation, with a shift towards fuel efficiency, environmental sustainability, and technological innovation. As a Data Analyst, our goal is to help a car manufacturer maximize profitability while meeting consumer demand.</a:t>
            </a:r>
          </a:p>
          <a:p>
            <a:endParaRPr lang="en-US" sz="2400" dirty="0"/>
          </a:p>
          <a:p>
            <a:r>
              <a:rPr lang="en-US" sz="2400" dirty="0"/>
              <a:t>We will analyze a comprehensive dataset encompassing car features, market categories, and pricing. Our analysis will focus on understanding the factors that drive consumer demand and profitability. We will employ data analysis techniques, including regression analysis and market segmentation</a:t>
            </a:r>
          </a:p>
          <a:p>
            <a:endParaRPr lang="en-IN" sz="3200" dirty="0"/>
          </a:p>
        </p:txBody>
      </p:sp>
    </p:spTree>
    <p:extLst>
      <p:ext uri="{BB962C8B-B14F-4D97-AF65-F5344CB8AC3E}">
        <p14:creationId xmlns:p14="http://schemas.microsoft.com/office/powerpoint/2010/main" val="2840822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1792751"/>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B967C4C6-D455-4357-A7C8-0050ADE6D14E}"/>
              </a:ext>
            </a:extLst>
          </p:cNvPr>
          <p:cNvSpPr txBox="1"/>
          <p:nvPr/>
        </p:nvSpPr>
        <p:spPr>
          <a:xfrm>
            <a:off x="2573768" y="1374036"/>
            <a:ext cx="14719545"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popularity of a car model vary across different market categories?</a:t>
            </a:r>
          </a:p>
        </p:txBody>
      </p:sp>
      <p:sp>
        <p:nvSpPr>
          <p:cNvPr id="29" name="TextBox 28">
            <a:extLst>
              <a:ext uri="{FF2B5EF4-FFF2-40B4-BE49-F238E27FC236}">
                <a16:creationId xmlns:a16="http://schemas.microsoft.com/office/drawing/2014/main" id="{7400850A-3751-4D8E-8B99-621ED1DCFD18}"/>
              </a:ext>
            </a:extLst>
          </p:cNvPr>
          <p:cNvSpPr txBox="1"/>
          <p:nvPr/>
        </p:nvSpPr>
        <p:spPr>
          <a:xfrm>
            <a:off x="3873822" y="7969405"/>
            <a:ext cx="12986537" cy="2308324"/>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i="0" dirty="0">
                <a:solidFill>
                  <a:schemeClr val="tx2"/>
                </a:solidFill>
                <a:effectLst/>
                <a:latin typeface="Manrope"/>
              </a:rPr>
              <a:t>Based on the analysis of the data, it has been identified that the following car categories have the highest popularity among consumers:- “</a:t>
            </a:r>
            <a:r>
              <a:rPr lang="en-IN" sz="2400" b="1" i="0" dirty="0">
                <a:effectLst/>
                <a:latin typeface="Söhne"/>
              </a:rPr>
              <a:t>Hatchback, Flex Fuel”  “Flex </a:t>
            </a:r>
            <a:r>
              <a:rPr lang="en-IN" sz="2400" b="1" i="0" dirty="0" err="1">
                <a:effectLst/>
                <a:latin typeface="Söhne"/>
              </a:rPr>
              <a:t>Fuel,Diesel</a:t>
            </a:r>
            <a:r>
              <a:rPr lang="en-IN" sz="2400" b="1" dirty="0">
                <a:latin typeface="Söhne"/>
              </a:rPr>
              <a:t> Crossover”, ”Flex Fuel, Performance”.</a:t>
            </a:r>
          </a:p>
          <a:p>
            <a:endParaRPr lang="en-IN" sz="2400" b="1" i="0" dirty="0">
              <a:effectLst/>
              <a:latin typeface="Söhne"/>
            </a:endParaRPr>
          </a:p>
          <a:p>
            <a:endParaRPr lang="en-IN" sz="2400" dirty="0">
              <a:solidFill>
                <a:schemeClr val="tx2"/>
              </a:solidFill>
            </a:endParaRPr>
          </a:p>
        </p:txBody>
      </p:sp>
      <p:pic>
        <p:nvPicPr>
          <p:cNvPr id="30" name="Picture 29">
            <a:extLst>
              <a:ext uri="{FF2B5EF4-FFF2-40B4-BE49-F238E27FC236}">
                <a16:creationId xmlns:a16="http://schemas.microsoft.com/office/drawing/2014/main" id="{97FE524C-CF68-464C-8E4C-8EF546E4C1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778" y="3264613"/>
            <a:ext cx="7963670" cy="4552648"/>
          </a:xfrm>
          <a:prstGeom prst="rect">
            <a:avLst/>
          </a:prstGeom>
        </p:spPr>
      </p:pic>
      <p:pic>
        <p:nvPicPr>
          <p:cNvPr id="31" name="Picture 30">
            <a:extLst>
              <a:ext uri="{FF2B5EF4-FFF2-40B4-BE49-F238E27FC236}">
                <a16:creationId xmlns:a16="http://schemas.microsoft.com/office/drawing/2014/main" id="{F489D5C5-61CE-4D10-9604-5B0C63F4A1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7222" y="3364493"/>
            <a:ext cx="6210440" cy="4452768"/>
          </a:xfrm>
          <a:prstGeom prst="rect">
            <a:avLst/>
          </a:prstGeom>
          <a:ln>
            <a:solidFill>
              <a:schemeClr val="tx1"/>
            </a:solidFill>
          </a:ln>
        </p:spPr>
      </p:pic>
    </p:spTree>
    <p:extLst>
      <p:ext uri="{BB962C8B-B14F-4D97-AF65-F5344CB8AC3E}">
        <p14:creationId xmlns:p14="http://schemas.microsoft.com/office/powerpoint/2010/main" val="492639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3509848"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What is the relationship between a car's engine power and its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221216" y="8220455"/>
            <a:ext cx="13087285" cy="1200329"/>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The analysis indicates a positive correlation between a car's horsepower (HP) and its price, implying that higher HP leads to higher prices in the market.</a:t>
            </a:r>
            <a:endParaRPr lang="en-IN" sz="2400" dirty="0">
              <a:solidFill>
                <a:schemeClr val="tx2"/>
              </a:solidFill>
            </a:endParaRPr>
          </a:p>
        </p:txBody>
      </p:sp>
      <p:pic>
        <p:nvPicPr>
          <p:cNvPr id="30" name="Picture 29">
            <a:extLst>
              <a:ext uri="{FF2B5EF4-FFF2-40B4-BE49-F238E27FC236}">
                <a16:creationId xmlns:a16="http://schemas.microsoft.com/office/drawing/2014/main" id="{B857D103-41B2-4F93-A0E7-5BC1C795F4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3504" y="2933700"/>
            <a:ext cx="8641445" cy="5064047"/>
          </a:xfrm>
          <a:prstGeom prst="rect">
            <a:avLst/>
          </a:prstGeom>
        </p:spPr>
      </p:pic>
    </p:spTree>
    <p:extLst>
      <p:ext uri="{BB962C8B-B14F-4D97-AF65-F5344CB8AC3E}">
        <p14:creationId xmlns:p14="http://schemas.microsoft.com/office/powerpoint/2010/main" val="2023951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49274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Which car features are most important in determining a car's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700046" y="8044516"/>
            <a:ext cx="13749754" cy="461665"/>
          </a:xfrm>
          <a:prstGeom prst="rect">
            <a:avLst/>
          </a:prstGeom>
          <a:noFill/>
        </p:spPr>
        <p:txBody>
          <a:bodyPr wrap="square" rtlCol="0">
            <a:spAutoFit/>
          </a:bodyPr>
          <a:lstStyle/>
          <a:p>
            <a:r>
              <a:rPr lang="en-US" sz="2400" b="0" i="0" dirty="0">
                <a:solidFill>
                  <a:schemeClr val="tx2"/>
                </a:solidFill>
                <a:effectLst/>
                <a:latin typeface="Manrope"/>
              </a:rPr>
              <a:t>After doing the regression analysis on the data we found the above result.</a:t>
            </a:r>
            <a:endParaRPr lang="en-IN" sz="2400" dirty="0">
              <a:solidFill>
                <a:schemeClr val="tx2"/>
              </a:solidFill>
            </a:endParaRPr>
          </a:p>
        </p:txBody>
      </p:sp>
      <p:pic>
        <p:nvPicPr>
          <p:cNvPr id="30" name="Picture 29">
            <a:extLst>
              <a:ext uri="{FF2B5EF4-FFF2-40B4-BE49-F238E27FC236}">
                <a16:creationId xmlns:a16="http://schemas.microsoft.com/office/drawing/2014/main" id="{AD9DFCFA-CDDC-4A35-94FF-84DDC2030F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2536" y="2731663"/>
            <a:ext cx="10281076" cy="5113049"/>
          </a:xfrm>
          <a:prstGeom prst="rect">
            <a:avLst/>
          </a:prstGeom>
        </p:spPr>
      </p:pic>
      <p:pic>
        <p:nvPicPr>
          <p:cNvPr id="33" name="Picture 32">
            <a:extLst>
              <a:ext uri="{FF2B5EF4-FFF2-40B4-BE49-F238E27FC236}">
                <a16:creationId xmlns:a16="http://schemas.microsoft.com/office/drawing/2014/main" id="{1C17CDE1-BE37-4685-80F5-B13383CAA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519" y="3162300"/>
            <a:ext cx="5806282" cy="2576377"/>
          </a:xfrm>
          <a:prstGeom prst="rect">
            <a:avLst/>
          </a:prstGeom>
          <a:ln>
            <a:solidFill>
              <a:schemeClr val="tx1"/>
            </a:solidFill>
          </a:ln>
        </p:spPr>
      </p:pic>
    </p:spTree>
    <p:extLst>
      <p:ext uri="{BB962C8B-B14F-4D97-AF65-F5344CB8AC3E}">
        <p14:creationId xmlns:p14="http://schemas.microsoft.com/office/powerpoint/2010/main" val="1678185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49274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Which car features are most important in determining a car's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050658" y="7696449"/>
            <a:ext cx="13965335"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The regression analysis findings reveal that the number of cylinders in the engine has the most significant impact on a car's price, followed by mileage and then horsepower. This insight can guide the car manufacturer in prioritizing these factors when setting prices and developing future models.</a:t>
            </a:r>
            <a:endParaRPr lang="en-IN" sz="2400" dirty="0">
              <a:solidFill>
                <a:schemeClr val="tx2"/>
              </a:solidFill>
            </a:endParaRPr>
          </a:p>
        </p:txBody>
      </p:sp>
      <p:pic>
        <p:nvPicPr>
          <p:cNvPr id="31" name="Picture 30">
            <a:extLst>
              <a:ext uri="{FF2B5EF4-FFF2-40B4-BE49-F238E27FC236}">
                <a16:creationId xmlns:a16="http://schemas.microsoft.com/office/drawing/2014/main" id="{3652F160-2D73-466D-86B0-7B2B4D1FF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1886" y="3231044"/>
            <a:ext cx="7764054" cy="4114286"/>
          </a:xfrm>
          <a:prstGeom prst="rect">
            <a:avLst/>
          </a:prstGeom>
        </p:spPr>
      </p:pic>
    </p:spTree>
    <p:extLst>
      <p:ext uri="{BB962C8B-B14F-4D97-AF65-F5344CB8AC3E}">
        <p14:creationId xmlns:p14="http://schemas.microsoft.com/office/powerpoint/2010/main" val="1119481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50798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average price of a car vary across different manufacturers?</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59275" y="7776404"/>
            <a:ext cx="12205993"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Based on the analysis of manufacturers and their average selling rates for cars, it has been determined that Bugatti has the highest average selling rate, followed by Maybach and Rolls-Royce in descending order. </a:t>
            </a:r>
            <a:endParaRPr lang="en-IN" sz="2400" dirty="0">
              <a:solidFill>
                <a:schemeClr val="tx2"/>
              </a:solidFill>
            </a:endParaRPr>
          </a:p>
        </p:txBody>
      </p:sp>
      <p:pic>
        <p:nvPicPr>
          <p:cNvPr id="35" name="Picture 34">
            <a:extLst>
              <a:ext uri="{FF2B5EF4-FFF2-40B4-BE49-F238E27FC236}">
                <a16:creationId xmlns:a16="http://schemas.microsoft.com/office/drawing/2014/main" id="{03B7376A-4F6F-4398-91C3-EC27DE0F42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712" y="3170626"/>
            <a:ext cx="4151343" cy="4281705"/>
          </a:xfrm>
          <a:prstGeom prst="rect">
            <a:avLst/>
          </a:prstGeom>
          <a:ln>
            <a:solidFill>
              <a:schemeClr val="tx1"/>
            </a:solidFill>
          </a:ln>
        </p:spPr>
      </p:pic>
      <p:pic>
        <p:nvPicPr>
          <p:cNvPr id="37" name="Picture 36">
            <a:extLst>
              <a:ext uri="{FF2B5EF4-FFF2-40B4-BE49-F238E27FC236}">
                <a16:creationId xmlns:a16="http://schemas.microsoft.com/office/drawing/2014/main" id="{D66B15FD-5F55-4172-923E-F1FF7F21F1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9834" y="3170626"/>
            <a:ext cx="7465411" cy="4281705"/>
          </a:xfrm>
          <a:prstGeom prst="rect">
            <a:avLst/>
          </a:prstGeom>
        </p:spPr>
      </p:pic>
    </p:spTree>
    <p:extLst>
      <p:ext uri="{BB962C8B-B14F-4D97-AF65-F5344CB8AC3E}">
        <p14:creationId xmlns:p14="http://schemas.microsoft.com/office/powerpoint/2010/main" val="2978124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50798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What is the relationship between fuel efficiency and the number of cylinders in a car's engine?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26988" y="7702413"/>
            <a:ext cx="13882000"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Analysis reveals a negative correlation between fuel efficiency and the number of engine cylinders, indicating that as cylinder count increases, efficiency decreases. The calculated correlation coefficient supports this inverse relationship, offering insights for engine design decisions.</a:t>
            </a:r>
            <a:endParaRPr lang="en-IN" sz="2400" dirty="0">
              <a:solidFill>
                <a:schemeClr val="tx2"/>
              </a:solidFill>
            </a:endParaRPr>
          </a:p>
        </p:txBody>
      </p:sp>
      <p:pic>
        <p:nvPicPr>
          <p:cNvPr id="31" name="Picture 30">
            <a:extLst>
              <a:ext uri="{FF2B5EF4-FFF2-40B4-BE49-F238E27FC236}">
                <a16:creationId xmlns:a16="http://schemas.microsoft.com/office/drawing/2014/main" id="{80E4E1DB-7FD9-4EE2-85B6-5397539B62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0314" y="3149416"/>
            <a:ext cx="7641118" cy="4367614"/>
          </a:xfrm>
          <a:prstGeom prst="rect">
            <a:avLst/>
          </a:prstGeom>
        </p:spPr>
      </p:pic>
      <p:pic>
        <p:nvPicPr>
          <p:cNvPr id="33" name="Picture 32">
            <a:extLst>
              <a:ext uri="{FF2B5EF4-FFF2-40B4-BE49-F238E27FC236}">
                <a16:creationId xmlns:a16="http://schemas.microsoft.com/office/drawing/2014/main" id="{A9DE19D1-439D-43EB-BB85-9727BE8D55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5618" y="4612943"/>
            <a:ext cx="4064295" cy="1569659"/>
          </a:xfrm>
          <a:prstGeom prst="rect">
            <a:avLst/>
          </a:prstGeom>
        </p:spPr>
      </p:pic>
    </p:spTree>
    <p:extLst>
      <p:ext uri="{BB962C8B-B14F-4D97-AF65-F5344CB8AC3E}">
        <p14:creationId xmlns:p14="http://schemas.microsoft.com/office/powerpoint/2010/main" val="4107733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86015" y="247322"/>
            <a:ext cx="4636129" cy="1106137"/>
          </a:xfrm>
          <a:prstGeom prst="rect">
            <a:avLst/>
          </a:prstGeom>
        </p:spPr>
        <p:txBody>
          <a:bodyPr lIns="0" tIns="0" rIns="0" bIns="0" rtlCol="0" anchor="t">
            <a:spAutoFit/>
          </a:bodyPr>
          <a:lstStyle/>
          <a:p>
            <a:pPr marL="857250" indent="-857250">
              <a:lnSpc>
                <a:spcPts val="9600"/>
              </a:lnSpc>
              <a:buFont typeface="Wingdings" panose="05000000000000000000" pitchFamily="2" charset="2"/>
              <a:buChar char="Ø"/>
            </a:pPr>
            <a:r>
              <a:rPr lang="en-US" sz="5400" b="1" spc="-80" dirty="0">
                <a:solidFill>
                  <a:schemeClr val="tx1">
                    <a:lumMod val="65000"/>
                    <a:lumOff val="35000"/>
                  </a:schemeClr>
                </a:solidFill>
                <a:latin typeface="Graphik Regular" panose="020B0503030202060203" pitchFamily="34" charset="0"/>
              </a:rPr>
              <a:t>Insights</a:t>
            </a:r>
          </a:p>
        </p:txBody>
      </p:sp>
      <p:grpSp>
        <p:nvGrpSpPr>
          <p:cNvPr id="4" name="Group 4"/>
          <p:cNvGrpSpPr/>
          <p:nvPr/>
        </p:nvGrpSpPr>
        <p:grpSpPr>
          <a:xfrm>
            <a:off x="517112" y="9352001"/>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8" name="TextBox 17">
            <a:extLst>
              <a:ext uri="{FF2B5EF4-FFF2-40B4-BE49-F238E27FC236}">
                <a16:creationId xmlns:a16="http://schemas.microsoft.com/office/drawing/2014/main" id="{AF4691BE-840C-498D-8861-416888A3BEB3}"/>
              </a:ext>
            </a:extLst>
          </p:cNvPr>
          <p:cNvSpPr txBox="1"/>
          <p:nvPr/>
        </p:nvSpPr>
        <p:spPr>
          <a:xfrm>
            <a:off x="2686015" y="1583487"/>
            <a:ext cx="15582424" cy="712002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t>After data analysis, it's clear that Hatchback, Flex Fuel is the most popular category, and it's notable that market categories featuring Flex Fuel tend to have high popularity among consumers.</a:t>
            </a:r>
          </a:p>
          <a:p>
            <a:pPr marL="457200" indent="-457200">
              <a:lnSpc>
                <a:spcPct val="150000"/>
              </a:lnSpc>
              <a:buFont typeface="Arial" panose="020B0604020202020204" pitchFamily="34" charset="0"/>
              <a:buChar char="•"/>
            </a:pPr>
            <a:r>
              <a:rPr lang="en-US" sz="2800" dirty="0"/>
              <a:t>The engine with the highest horsepower (HP) at 1001 is associated with an average MSRP of $1,757,224.</a:t>
            </a:r>
          </a:p>
          <a:p>
            <a:pPr marL="457200" indent="-457200">
              <a:lnSpc>
                <a:spcPct val="150000"/>
              </a:lnSpc>
              <a:buFont typeface="Arial" panose="020B0604020202020204" pitchFamily="34" charset="0"/>
              <a:buChar char="•"/>
            </a:pPr>
            <a:r>
              <a:rPr lang="en-US" sz="2800" dirty="0"/>
              <a:t>Vehicles with manual transmission are typically cheaper than those with automated manual transmission systems.</a:t>
            </a:r>
          </a:p>
          <a:p>
            <a:pPr marL="457200" indent="-457200">
              <a:lnSpc>
                <a:spcPct val="150000"/>
              </a:lnSpc>
              <a:buFont typeface="Arial" panose="020B0604020202020204" pitchFamily="34" charset="0"/>
              <a:buChar char="•"/>
            </a:pPr>
            <a:r>
              <a:rPr lang="en-US" sz="2800" dirty="0"/>
              <a:t>Bugatti's MSRP is the highest compared to other car makers, reflecting its premium positioning in the market.</a:t>
            </a:r>
          </a:p>
          <a:p>
            <a:pPr marL="457200" indent="-457200">
              <a:lnSpc>
                <a:spcPct val="150000"/>
              </a:lnSpc>
              <a:buFont typeface="Arial" panose="020B0604020202020204" pitchFamily="34" charset="0"/>
              <a:buChar char="•"/>
            </a:pPr>
            <a:r>
              <a:rPr lang="en-US" sz="2800" dirty="0"/>
              <a:t>There appears to be an outlier in the data where a 4-cylinder engine achieves the highest highway MPG of 354, which is unusually high compared to other data points.</a:t>
            </a:r>
          </a:p>
        </p:txBody>
      </p:sp>
      <p:sp>
        <p:nvSpPr>
          <p:cNvPr id="13" name="TextBox 12">
            <a:extLst>
              <a:ext uri="{FF2B5EF4-FFF2-40B4-BE49-F238E27FC236}">
                <a16:creationId xmlns:a16="http://schemas.microsoft.com/office/drawing/2014/main" id="{67F1584F-79A6-456B-A895-E8F63629C6B5}"/>
              </a:ext>
            </a:extLst>
          </p:cNvPr>
          <p:cNvSpPr txBox="1"/>
          <p:nvPr/>
        </p:nvSpPr>
        <p:spPr>
          <a:xfrm>
            <a:off x="3203127" y="8582560"/>
            <a:ext cx="4270346" cy="769441"/>
          </a:xfrm>
          <a:prstGeom prst="rect">
            <a:avLst/>
          </a:prstGeom>
          <a:noFill/>
        </p:spPr>
        <p:txBody>
          <a:bodyPr wrap="square" rtlCol="0">
            <a:spAutoFit/>
          </a:bodyPr>
          <a:lstStyle/>
          <a:p>
            <a:r>
              <a:rPr lang="en-US" sz="4400" b="1" dirty="0">
                <a:hlinkClick r:id="rId5"/>
              </a:rPr>
              <a:t>Data sheet:-</a:t>
            </a:r>
            <a:endParaRPr lang="en-IN" sz="4400" b="1" dirty="0"/>
          </a:p>
        </p:txBody>
      </p:sp>
      <p:sp>
        <p:nvSpPr>
          <p:cNvPr id="14" name="AutoShape 22">
            <a:extLst>
              <a:ext uri="{FF2B5EF4-FFF2-40B4-BE49-F238E27FC236}">
                <a16:creationId xmlns:a16="http://schemas.microsoft.com/office/drawing/2014/main" id="{B7761F73-8CAC-4D62-ABEA-B3C8FBE0E61D}"/>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1163747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046325" y="3158240"/>
            <a:ext cx="6327347" cy="492442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lnSpc>
                <a:spcPts val="9600"/>
              </a:lnSpc>
            </a:pPr>
            <a:r>
              <a:rPr lang="en-US" sz="8000" spc="-80" dirty="0">
                <a:solidFill>
                  <a:srgbClr val="FFFFFF"/>
                </a:solidFill>
                <a:latin typeface="Graphik Regular" panose="020B0503030202060203" pitchFamily="34" charset="0"/>
              </a:rPr>
              <a:t>ABC Call Volume Trend Analysis</a:t>
            </a:r>
          </a:p>
        </p:txBody>
      </p:sp>
      <p:sp>
        <p:nvSpPr>
          <p:cNvPr id="34" name="TextBox 33">
            <a:extLst>
              <a:ext uri="{FF2B5EF4-FFF2-40B4-BE49-F238E27FC236}">
                <a16:creationId xmlns:a16="http://schemas.microsoft.com/office/drawing/2014/main" id="{A6BBF3F9-6907-4761-928C-335002F462E4}"/>
              </a:ext>
            </a:extLst>
          </p:cNvPr>
          <p:cNvSpPr txBox="1"/>
          <p:nvPr/>
        </p:nvSpPr>
        <p:spPr>
          <a:xfrm>
            <a:off x="8924678" y="2951507"/>
            <a:ext cx="6781800" cy="4524315"/>
          </a:xfrm>
          <a:prstGeom prst="rect">
            <a:avLst/>
          </a:prstGeom>
          <a:noFill/>
        </p:spPr>
        <p:txBody>
          <a:bodyPr wrap="square" rtlCol="0">
            <a:spAutoFit/>
          </a:bodyPr>
          <a:lstStyle/>
          <a:p>
            <a:r>
              <a:rPr lang="en-US" sz="3200" dirty="0"/>
              <a:t>This project centers on Customer Experience (CX) analytics, with a specific focus on the inbound calling team within a company. You'll work with a 23-day dataset containing agent details, queue times, call times, call durations, and call statuses (abandoned, answered, transferred).</a:t>
            </a:r>
          </a:p>
        </p:txBody>
      </p:sp>
    </p:spTree>
    <p:extLst>
      <p:ext uri="{BB962C8B-B14F-4D97-AF65-F5344CB8AC3E}">
        <p14:creationId xmlns:p14="http://schemas.microsoft.com/office/powerpoint/2010/main" val="3660674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5751" y="9631414"/>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3" y="0"/>
              <a:ext cx="2891871"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7474473"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Average Call Duration:-</a:t>
            </a:r>
          </a:p>
        </p:txBody>
      </p:sp>
      <p:sp>
        <p:nvSpPr>
          <p:cNvPr id="29" name="TextBox 28">
            <a:extLst>
              <a:ext uri="{FF2B5EF4-FFF2-40B4-BE49-F238E27FC236}">
                <a16:creationId xmlns:a16="http://schemas.microsoft.com/office/drawing/2014/main" id="{94F1308B-F593-43ED-8884-4BCE88A22B0A}"/>
              </a:ext>
            </a:extLst>
          </p:cNvPr>
          <p:cNvSpPr txBox="1"/>
          <p:nvPr/>
        </p:nvSpPr>
        <p:spPr>
          <a:xfrm>
            <a:off x="3352799" y="2857500"/>
            <a:ext cx="13645501" cy="830997"/>
          </a:xfrm>
          <a:prstGeom prst="rect">
            <a:avLst/>
          </a:prstGeom>
          <a:noFill/>
        </p:spPr>
        <p:txBody>
          <a:bodyPr wrap="square" rtlCol="0">
            <a:spAutoFit/>
          </a:bodyPr>
          <a:lstStyle/>
          <a:p>
            <a:r>
              <a:rPr lang="en-US" sz="2400" i="0" dirty="0">
                <a:solidFill>
                  <a:schemeClr val="bg1">
                    <a:lumMod val="95000"/>
                    <a:lumOff val="5000"/>
                  </a:schemeClr>
                </a:solidFill>
                <a:effectLst/>
                <a:latin typeface="Manrope"/>
              </a:rPr>
              <a:t>Identify the missing data in the dataset and decide on an appropriate method to deal with it using Excel built-in functions and features</a:t>
            </a:r>
            <a:endParaRPr lang="en-IN" sz="2400" dirty="0">
              <a:solidFill>
                <a:schemeClr val="bg1">
                  <a:lumMod val="95000"/>
                  <a:lumOff val="5000"/>
                </a:schemeClr>
              </a:solidFill>
            </a:endParaRPr>
          </a:p>
        </p:txBody>
      </p:sp>
      <p:pic>
        <p:nvPicPr>
          <p:cNvPr id="32" name="Picture 31">
            <a:extLst>
              <a:ext uri="{FF2B5EF4-FFF2-40B4-BE49-F238E27FC236}">
                <a16:creationId xmlns:a16="http://schemas.microsoft.com/office/drawing/2014/main" id="{97289883-CCC3-4D8C-8EA2-DEF1E6A716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5396" y="3848100"/>
            <a:ext cx="4550641" cy="5179183"/>
          </a:xfrm>
          <a:prstGeom prst="rect">
            <a:avLst/>
          </a:prstGeom>
          <a:ln>
            <a:solidFill>
              <a:schemeClr val="tx1"/>
            </a:solidFill>
          </a:ln>
        </p:spPr>
      </p:pic>
      <p:pic>
        <p:nvPicPr>
          <p:cNvPr id="34" name="Picture 33">
            <a:extLst>
              <a:ext uri="{FF2B5EF4-FFF2-40B4-BE49-F238E27FC236}">
                <a16:creationId xmlns:a16="http://schemas.microsoft.com/office/drawing/2014/main" id="{2222EFB5-A85B-42DB-9D32-7E419ABC01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3865" y="4127009"/>
            <a:ext cx="8044150" cy="4826491"/>
          </a:xfrm>
          <a:prstGeom prst="rect">
            <a:avLst/>
          </a:prstGeom>
        </p:spPr>
      </p:pic>
      <p:sp>
        <p:nvSpPr>
          <p:cNvPr id="35" name="TextBox 34">
            <a:extLst>
              <a:ext uri="{FF2B5EF4-FFF2-40B4-BE49-F238E27FC236}">
                <a16:creationId xmlns:a16="http://schemas.microsoft.com/office/drawing/2014/main" id="{B53884BD-6873-49BA-91AA-EF038BBAB76D}"/>
              </a:ext>
            </a:extLst>
          </p:cNvPr>
          <p:cNvSpPr txBox="1"/>
          <p:nvPr/>
        </p:nvSpPr>
        <p:spPr>
          <a:xfrm>
            <a:off x="6633291" y="9161179"/>
            <a:ext cx="7467600" cy="461665"/>
          </a:xfrm>
          <a:prstGeom prst="rect">
            <a:avLst/>
          </a:prstGeom>
          <a:noFill/>
        </p:spPr>
        <p:txBody>
          <a:bodyPr wrap="square" rtlCol="0">
            <a:spAutoFit/>
          </a:bodyPr>
          <a:lstStyle/>
          <a:p>
            <a:r>
              <a:rPr lang="en-US" sz="2400" b="1" dirty="0"/>
              <a:t>(Average Call Duration within Specific Time Bucket)</a:t>
            </a:r>
            <a:endParaRPr lang="en-IN" sz="2400" b="1" dirty="0"/>
          </a:p>
        </p:txBody>
      </p:sp>
    </p:spTree>
    <p:extLst>
      <p:ext uri="{BB962C8B-B14F-4D97-AF65-F5344CB8AC3E}">
        <p14:creationId xmlns:p14="http://schemas.microsoft.com/office/powerpoint/2010/main" val="211548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24655" y="929482"/>
            <a:ext cx="11050342" cy="2462213"/>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Professional Experience:</a:t>
            </a:r>
          </a:p>
          <a:p>
            <a:pPr marL="1143000" indent="-1143000">
              <a:lnSpc>
                <a:spcPts val="9600"/>
              </a:lnSpc>
              <a:buFont typeface="Wingdings" panose="05000000000000000000" pitchFamily="2" charset="2"/>
              <a:buChar char="Ø"/>
            </a:pPr>
            <a:endParaRPr lang="en-US" sz="8000" spc="-80" dirty="0">
              <a:latin typeface="Graphik Regular" panose="020B0503030202060203" pitchFamily="34" charset="0"/>
            </a:endParaRPr>
          </a:p>
        </p:txBody>
      </p:sp>
      <p:grpSp>
        <p:nvGrpSpPr>
          <p:cNvPr id="4" name="Group 4"/>
          <p:cNvGrpSpPr/>
          <p:nvPr/>
        </p:nvGrpSpPr>
        <p:grpSpPr>
          <a:xfrm>
            <a:off x="517112" y="898382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519895" y="2742102"/>
            <a:ext cx="14834718" cy="442909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b="1" dirty="0"/>
              <a:t>Data Analyst (Accenture - Online Internship)</a:t>
            </a:r>
          </a:p>
          <a:p>
            <a:pPr>
              <a:lnSpc>
                <a:spcPct val="150000"/>
              </a:lnSpc>
            </a:pPr>
            <a:r>
              <a:rPr lang="en-US" sz="3200" b="1" dirty="0"/>
              <a:t>During my online internship at Accenture, I had the opportunity to apply my data analysis skills in a corporate environment. I collaborated with senior data analysts to process, clean, and visualize data sets. This experience enhanced my practical knowledge of tools like Power BI and Tableau, and I got hands-on experience in using SQL for data extraction.</a:t>
            </a:r>
          </a:p>
        </p:txBody>
      </p:sp>
      <p:grpSp>
        <p:nvGrpSpPr>
          <p:cNvPr id="15" name="object 8">
            <a:extLst>
              <a:ext uri="{FF2B5EF4-FFF2-40B4-BE49-F238E27FC236}">
                <a16:creationId xmlns:a16="http://schemas.microsoft.com/office/drawing/2014/main" id="{365328E5-9B65-4B4A-89AC-133651ED097F}"/>
              </a:ext>
            </a:extLst>
          </p:cNvPr>
          <p:cNvGrpSpPr/>
          <p:nvPr/>
        </p:nvGrpSpPr>
        <p:grpSpPr>
          <a:xfrm>
            <a:off x="531711" y="8324215"/>
            <a:ext cx="3924300" cy="1962785"/>
            <a:chOff x="600837" y="8324608"/>
            <a:chExt cx="3924300" cy="1962785"/>
          </a:xfrm>
        </p:grpSpPr>
        <p:pic>
          <p:nvPicPr>
            <p:cNvPr id="16" name="object 9">
              <a:extLst>
                <a:ext uri="{FF2B5EF4-FFF2-40B4-BE49-F238E27FC236}">
                  <a16:creationId xmlns:a16="http://schemas.microsoft.com/office/drawing/2014/main" id="{4AF859B8-0EA3-4A66-BA70-1C2070FD5DB9}"/>
                </a:ext>
              </a:extLst>
            </p:cNvPr>
            <p:cNvPicPr/>
            <p:nvPr/>
          </p:nvPicPr>
          <p:blipFill>
            <a:blip r:embed="rId5" cstate="print"/>
            <a:stretch>
              <a:fillRect/>
            </a:stretch>
          </p:blipFill>
          <p:spPr>
            <a:xfrm>
              <a:off x="600837" y="9510641"/>
              <a:ext cx="2095500" cy="555910"/>
            </a:xfrm>
            <a:prstGeom prst="rect">
              <a:avLst/>
            </a:prstGeom>
          </p:spPr>
        </p:pic>
        <p:sp>
          <p:nvSpPr>
            <p:cNvPr id="17" name="object 10">
              <a:extLst>
                <a:ext uri="{FF2B5EF4-FFF2-40B4-BE49-F238E27FC236}">
                  <a16:creationId xmlns:a16="http://schemas.microsoft.com/office/drawing/2014/main" id="{D5E213EA-25BA-4FFC-A940-033A1240CA1C}"/>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8" name="object 11">
              <a:extLst>
                <a:ext uri="{FF2B5EF4-FFF2-40B4-BE49-F238E27FC236}">
                  <a16:creationId xmlns:a16="http://schemas.microsoft.com/office/drawing/2014/main" id="{4B5D107A-1D3E-4C62-8005-E9ABA31B2329}"/>
                </a:ext>
              </a:extLst>
            </p:cNvPr>
            <p:cNvPicPr/>
            <p:nvPr/>
          </p:nvPicPr>
          <p:blipFill>
            <a:blip r:embed="rId6"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29BACF22-F2BF-4077-A444-8197BC1FCA1F}"/>
              </a:ext>
            </a:extLst>
          </p:cNvPr>
          <p:cNvSpPr/>
          <p:nvPr/>
        </p:nvSpPr>
        <p:spPr>
          <a:xfrm>
            <a:off x="0" y="0"/>
            <a:ext cx="2386482" cy="10287000"/>
          </a:xfrm>
          <a:prstGeom prst="rect">
            <a:avLst/>
          </a:prstGeom>
          <a:solidFill>
            <a:srgbClr val="A100FF"/>
          </a:solidFill>
        </p:spPr>
      </p:sp>
      <p:grpSp>
        <p:nvGrpSpPr>
          <p:cNvPr id="20" name="Group 14">
            <a:extLst>
              <a:ext uri="{FF2B5EF4-FFF2-40B4-BE49-F238E27FC236}">
                <a16:creationId xmlns:a16="http://schemas.microsoft.com/office/drawing/2014/main" id="{CF278F51-AEB7-4E0C-A4FA-E0EAED74D228}"/>
              </a:ext>
            </a:extLst>
          </p:cNvPr>
          <p:cNvGrpSpPr/>
          <p:nvPr/>
        </p:nvGrpSpPr>
        <p:grpSpPr>
          <a:xfrm>
            <a:off x="655752" y="-1485900"/>
            <a:ext cx="17253775" cy="2017079"/>
            <a:chOff x="0" y="0"/>
            <a:chExt cx="23005033" cy="2689439"/>
          </a:xfrm>
        </p:grpSpPr>
        <p:pic>
          <p:nvPicPr>
            <p:cNvPr id="22" name="Picture 15">
              <a:extLst>
                <a:ext uri="{FF2B5EF4-FFF2-40B4-BE49-F238E27FC236}">
                  <a16:creationId xmlns:a16="http://schemas.microsoft.com/office/drawing/2014/main" id="{2B28B34B-A9B0-4947-990E-669A3234FD5E}"/>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4" name="Picture 16">
              <a:extLst>
                <a:ext uri="{FF2B5EF4-FFF2-40B4-BE49-F238E27FC236}">
                  <a16:creationId xmlns:a16="http://schemas.microsoft.com/office/drawing/2014/main" id="{63B178E4-C2DD-4E9E-B381-B6EB2D6DC9B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5" name="Picture 17">
              <a:extLst>
                <a:ext uri="{FF2B5EF4-FFF2-40B4-BE49-F238E27FC236}">
                  <a16:creationId xmlns:a16="http://schemas.microsoft.com/office/drawing/2014/main" id="{86C874D2-437C-4A65-8B8A-12669E306640}"/>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6" name="Picture 18">
              <a:extLst>
                <a:ext uri="{FF2B5EF4-FFF2-40B4-BE49-F238E27FC236}">
                  <a16:creationId xmlns:a16="http://schemas.microsoft.com/office/drawing/2014/main" id="{B6FD2420-E436-4B31-83DC-A7B1DB4DDB2A}"/>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7" name="Picture 19">
              <a:extLst>
                <a:ext uri="{FF2B5EF4-FFF2-40B4-BE49-F238E27FC236}">
                  <a16:creationId xmlns:a16="http://schemas.microsoft.com/office/drawing/2014/main" id="{2989CB9C-DF19-4D25-9D11-23557E681FAC}"/>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8" name="Picture 20">
              <a:extLst>
                <a:ext uri="{FF2B5EF4-FFF2-40B4-BE49-F238E27FC236}">
                  <a16:creationId xmlns:a16="http://schemas.microsoft.com/office/drawing/2014/main" id="{A64C1288-71B4-4838-AF61-A9227DEDA9CF}"/>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9" name="Picture 21">
              <a:extLst>
                <a:ext uri="{FF2B5EF4-FFF2-40B4-BE49-F238E27FC236}">
                  <a16:creationId xmlns:a16="http://schemas.microsoft.com/office/drawing/2014/main" id="{B00474C0-62A0-436F-8957-4301EDABC1A6}"/>
                </a:ext>
              </a:extLst>
            </p:cNvPr>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30" name="object 21">
            <a:extLst>
              <a:ext uri="{FF2B5EF4-FFF2-40B4-BE49-F238E27FC236}">
                <a16:creationId xmlns:a16="http://schemas.microsoft.com/office/drawing/2014/main" id="{065086E9-269B-46EA-94DC-FB05CA6609CE}"/>
              </a:ext>
            </a:extLst>
          </p:cNvPr>
          <p:cNvGrpSpPr/>
          <p:nvPr/>
        </p:nvGrpSpPr>
        <p:grpSpPr>
          <a:xfrm>
            <a:off x="16514063" y="0"/>
            <a:ext cx="1774189" cy="1668145"/>
            <a:chOff x="16514063" y="0"/>
            <a:chExt cx="1774189" cy="1668145"/>
          </a:xfrm>
        </p:grpSpPr>
        <p:sp>
          <p:nvSpPr>
            <p:cNvPr id="31" name="object 22">
              <a:extLst>
                <a:ext uri="{FF2B5EF4-FFF2-40B4-BE49-F238E27FC236}">
                  <a16:creationId xmlns:a16="http://schemas.microsoft.com/office/drawing/2014/main" id="{5A144550-2095-45FB-A530-A5E433D61AD5}"/>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2" name="object 23">
              <a:extLst>
                <a:ext uri="{FF2B5EF4-FFF2-40B4-BE49-F238E27FC236}">
                  <a16:creationId xmlns:a16="http://schemas.microsoft.com/office/drawing/2014/main" id="{69E8BB02-B470-4FAE-A53D-74A4220F7CF3}"/>
                </a:ext>
              </a:extLst>
            </p:cNvPr>
            <p:cNvPicPr/>
            <p:nvPr/>
          </p:nvPicPr>
          <p:blipFill>
            <a:blip r:embed="rId8"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404391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7474473"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Call Volume Analysis:-</a:t>
            </a:r>
          </a:p>
        </p:txBody>
      </p:sp>
      <p:sp>
        <p:nvSpPr>
          <p:cNvPr id="29" name="TextBox 28">
            <a:extLst>
              <a:ext uri="{FF2B5EF4-FFF2-40B4-BE49-F238E27FC236}">
                <a16:creationId xmlns:a16="http://schemas.microsoft.com/office/drawing/2014/main" id="{94F1308B-F593-43ED-8884-4BCE88A22B0A}"/>
              </a:ext>
            </a:extLst>
          </p:cNvPr>
          <p:cNvSpPr txBox="1"/>
          <p:nvPr/>
        </p:nvSpPr>
        <p:spPr>
          <a:xfrm>
            <a:off x="3352799" y="2857500"/>
            <a:ext cx="13645501" cy="830997"/>
          </a:xfrm>
          <a:prstGeom prst="rect">
            <a:avLst/>
          </a:prstGeom>
          <a:noFill/>
        </p:spPr>
        <p:txBody>
          <a:bodyPr wrap="square" rtlCol="0">
            <a:spAutoFit/>
          </a:bodyPr>
          <a:lstStyle/>
          <a:p>
            <a:r>
              <a:rPr lang="en-US" sz="2400" i="0" dirty="0">
                <a:effectLst/>
                <a:latin typeface="Manrope"/>
              </a:rPr>
              <a:t>Visualize the total number of calls received. This should be represented as a graph or chart showing the number of calls against time. Time should be represented in buckets (e.g., 1-2, 2-3, etc.).</a:t>
            </a:r>
            <a:endParaRPr lang="en-IN" sz="2400" dirty="0"/>
          </a:p>
        </p:txBody>
      </p:sp>
      <p:pic>
        <p:nvPicPr>
          <p:cNvPr id="32" name="Picture 31">
            <a:extLst>
              <a:ext uri="{FF2B5EF4-FFF2-40B4-BE49-F238E27FC236}">
                <a16:creationId xmlns:a16="http://schemas.microsoft.com/office/drawing/2014/main" id="{34343FAA-E011-47FF-B9FC-5946E5E783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8453" y="4066807"/>
            <a:ext cx="7277275" cy="4970516"/>
          </a:xfrm>
          <a:prstGeom prst="rect">
            <a:avLst/>
          </a:prstGeom>
          <a:ln>
            <a:solidFill>
              <a:schemeClr val="tx1"/>
            </a:solidFill>
          </a:ln>
        </p:spPr>
      </p:pic>
    </p:spTree>
    <p:extLst>
      <p:ext uri="{BB962C8B-B14F-4D97-AF65-F5344CB8AC3E}">
        <p14:creationId xmlns:p14="http://schemas.microsoft.com/office/powerpoint/2010/main" val="962727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7474473"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Call Volume Analysis:-</a:t>
            </a:r>
          </a:p>
        </p:txBody>
      </p:sp>
      <p:pic>
        <p:nvPicPr>
          <p:cNvPr id="35" name="Picture 34">
            <a:extLst>
              <a:ext uri="{FF2B5EF4-FFF2-40B4-BE49-F238E27FC236}">
                <a16:creationId xmlns:a16="http://schemas.microsoft.com/office/drawing/2014/main" id="{59AB0BD1-6C2E-440A-883F-D0D0B976B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1795" y="3862931"/>
            <a:ext cx="7341280" cy="4404769"/>
          </a:xfrm>
          <a:prstGeom prst="rect">
            <a:avLst/>
          </a:prstGeom>
        </p:spPr>
      </p:pic>
      <p:sp>
        <p:nvSpPr>
          <p:cNvPr id="36" name="TextBox 35">
            <a:extLst>
              <a:ext uri="{FF2B5EF4-FFF2-40B4-BE49-F238E27FC236}">
                <a16:creationId xmlns:a16="http://schemas.microsoft.com/office/drawing/2014/main" id="{F7DCAC75-CB4C-4785-AA0A-091CE48CA613}"/>
              </a:ext>
            </a:extLst>
          </p:cNvPr>
          <p:cNvSpPr txBox="1"/>
          <p:nvPr/>
        </p:nvSpPr>
        <p:spPr>
          <a:xfrm>
            <a:off x="5238262" y="8648700"/>
            <a:ext cx="9468338" cy="461665"/>
          </a:xfrm>
          <a:prstGeom prst="rect">
            <a:avLst/>
          </a:prstGeom>
          <a:noFill/>
        </p:spPr>
        <p:txBody>
          <a:bodyPr wrap="square" rtlCol="0">
            <a:spAutoFit/>
          </a:bodyPr>
          <a:lstStyle/>
          <a:p>
            <a:r>
              <a:rPr lang="en-US" sz="2400" b="1" dirty="0"/>
              <a:t>(Visual Representation of  Number of calls &amp; and there Percentage</a:t>
            </a:r>
            <a:r>
              <a:rPr lang="en-IN" sz="2400" b="1" dirty="0"/>
              <a:t>)</a:t>
            </a:r>
            <a:endParaRPr lang="en-US" sz="2400" b="1" dirty="0"/>
          </a:p>
        </p:txBody>
      </p:sp>
      <p:pic>
        <p:nvPicPr>
          <p:cNvPr id="38" name="Picture 37">
            <a:extLst>
              <a:ext uri="{FF2B5EF4-FFF2-40B4-BE49-F238E27FC236}">
                <a16:creationId xmlns:a16="http://schemas.microsoft.com/office/drawing/2014/main" id="{7E6519BD-01B2-4594-BB2A-9BFF2D44B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7879" y="3902563"/>
            <a:ext cx="7323057" cy="4399150"/>
          </a:xfrm>
          <a:prstGeom prst="rect">
            <a:avLst/>
          </a:prstGeom>
          <a:ln>
            <a:solidFill>
              <a:schemeClr val="tx1"/>
            </a:solidFill>
          </a:ln>
        </p:spPr>
      </p:pic>
    </p:spTree>
    <p:extLst>
      <p:ext uri="{BB962C8B-B14F-4D97-AF65-F5344CB8AC3E}">
        <p14:creationId xmlns:p14="http://schemas.microsoft.com/office/powerpoint/2010/main" val="4272253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7474473"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Manpower Planning:-</a:t>
            </a:r>
          </a:p>
        </p:txBody>
      </p:sp>
      <p:sp>
        <p:nvSpPr>
          <p:cNvPr id="29" name="TextBox 28">
            <a:extLst>
              <a:ext uri="{FF2B5EF4-FFF2-40B4-BE49-F238E27FC236}">
                <a16:creationId xmlns:a16="http://schemas.microsoft.com/office/drawing/2014/main" id="{94F1308B-F593-43ED-8884-4BCE88A22B0A}"/>
              </a:ext>
            </a:extLst>
          </p:cNvPr>
          <p:cNvSpPr txBox="1"/>
          <p:nvPr/>
        </p:nvSpPr>
        <p:spPr>
          <a:xfrm>
            <a:off x="3169897" y="2527141"/>
            <a:ext cx="13645501" cy="830997"/>
          </a:xfrm>
          <a:prstGeom prst="rect">
            <a:avLst/>
          </a:prstGeom>
          <a:noFill/>
        </p:spPr>
        <p:txBody>
          <a:bodyPr wrap="square" rtlCol="0">
            <a:spAutoFit/>
          </a:bodyPr>
          <a:lstStyle/>
          <a:p>
            <a:r>
              <a:rPr lang="en-US" sz="2400" i="0" dirty="0">
                <a:effectLst/>
                <a:latin typeface="Manrope"/>
              </a:rPr>
              <a:t>What is the minimum number of agents required in each time bucket to reduce the abandon rate to 10%?</a:t>
            </a:r>
          </a:p>
          <a:p>
            <a:endParaRPr lang="en-US" sz="2400" i="0" dirty="0">
              <a:effectLst/>
              <a:latin typeface="Manrope"/>
            </a:endParaRPr>
          </a:p>
        </p:txBody>
      </p:sp>
      <p:pic>
        <p:nvPicPr>
          <p:cNvPr id="31" name="Picture 30">
            <a:extLst>
              <a:ext uri="{FF2B5EF4-FFF2-40B4-BE49-F238E27FC236}">
                <a16:creationId xmlns:a16="http://schemas.microsoft.com/office/drawing/2014/main" id="{092F7B3F-57A7-4E88-8A35-EF3D577FB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7763" y="3767576"/>
            <a:ext cx="8157579" cy="4900469"/>
          </a:xfrm>
          <a:prstGeom prst="rect">
            <a:avLst/>
          </a:prstGeom>
          <a:ln>
            <a:solidFill>
              <a:schemeClr val="tx1"/>
            </a:solidFill>
          </a:ln>
        </p:spPr>
      </p:pic>
      <p:sp>
        <p:nvSpPr>
          <p:cNvPr id="32" name="TextBox 31">
            <a:extLst>
              <a:ext uri="{FF2B5EF4-FFF2-40B4-BE49-F238E27FC236}">
                <a16:creationId xmlns:a16="http://schemas.microsoft.com/office/drawing/2014/main" id="{E103C10F-B938-4619-BF4F-A627862985C8}"/>
              </a:ext>
            </a:extLst>
          </p:cNvPr>
          <p:cNvSpPr txBox="1"/>
          <p:nvPr/>
        </p:nvSpPr>
        <p:spPr>
          <a:xfrm>
            <a:off x="7466464" y="8774326"/>
            <a:ext cx="8001000" cy="954107"/>
          </a:xfrm>
          <a:prstGeom prst="rect">
            <a:avLst/>
          </a:prstGeom>
          <a:noFill/>
        </p:spPr>
        <p:txBody>
          <a:bodyPr wrap="square" rtlCol="0">
            <a:spAutoFit/>
          </a:bodyPr>
          <a:lstStyle/>
          <a:p>
            <a:r>
              <a:rPr lang="en-US" sz="2800" b="1" dirty="0"/>
              <a:t>(Needed for 90 Perc of Answered Calls)</a:t>
            </a:r>
            <a:endParaRPr lang="en-IN" sz="2800" b="1" dirty="0"/>
          </a:p>
          <a:p>
            <a:endParaRPr lang="en-IN" sz="2800" dirty="0"/>
          </a:p>
        </p:txBody>
      </p:sp>
    </p:spTree>
    <p:extLst>
      <p:ext uri="{BB962C8B-B14F-4D97-AF65-F5344CB8AC3E}">
        <p14:creationId xmlns:p14="http://schemas.microsoft.com/office/powerpoint/2010/main" val="768346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7474473"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Manpower Planning:-</a:t>
            </a:r>
          </a:p>
        </p:txBody>
      </p:sp>
      <p:sp>
        <p:nvSpPr>
          <p:cNvPr id="29" name="TextBox 28">
            <a:extLst>
              <a:ext uri="{FF2B5EF4-FFF2-40B4-BE49-F238E27FC236}">
                <a16:creationId xmlns:a16="http://schemas.microsoft.com/office/drawing/2014/main" id="{94F1308B-F593-43ED-8884-4BCE88A22B0A}"/>
              </a:ext>
            </a:extLst>
          </p:cNvPr>
          <p:cNvSpPr txBox="1"/>
          <p:nvPr/>
        </p:nvSpPr>
        <p:spPr>
          <a:xfrm>
            <a:off x="3889582" y="7348657"/>
            <a:ext cx="13645501" cy="1569660"/>
          </a:xfrm>
          <a:prstGeom prst="rect">
            <a:avLst/>
          </a:prstGeom>
          <a:noFill/>
        </p:spPr>
        <p:txBody>
          <a:bodyPr wrap="square" rtlCol="0">
            <a:spAutoFit/>
          </a:bodyPr>
          <a:lstStyle/>
          <a:p>
            <a:pPr lvl="1"/>
            <a:r>
              <a:rPr lang="en-US" sz="2400" b="1" dirty="0"/>
              <a:t>Assumptions: </a:t>
            </a:r>
            <a:r>
              <a:rPr lang="en-US" sz="2400" dirty="0">
                <a:solidFill>
                  <a:schemeClr val="tx2"/>
                </a:solidFill>
              </a:rPr>
              <a:t>An agent works for 6 days a week; On average, each agent takes 4 unplanned leaves per month; An agent's total working hours are 9 hours, out of which 1.5 hours are spent on lunch and snacks in the office. On average, an agent spends 60% of their total actual working hours (i.e., 60% of 7.5 hours) on calls with customers/users. The total number of days in a month is 30.</a:t>
            </a:r>
          </a:p>
        </p:txBody>
      </p:sp>
      <p:pic>
        <p:nvPicPr>
          <p:cNvPr id="36" name="Picture 35">
            <a:extLst>
              <a:ext uri="{FF2B5EF4-FFF2-40B4-BE49-F238E27FC236}">
                <a16:creationId xmlns:a16="http://schemas.microsoft.com/office/drawing/2014/main" id="{E5941097-8B0D-4919-9916-A52C3A1B09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5277" y="3158433"/>
            <a:ext cx="9263627" cy="2822511"/>
          </a:xfrm>
          <a:prstGeom prst="rect">
            <a:avLst/>
          </a:prstGeom>
          <a:ln>
            <a:solidFill>
              <a:schemeClr val="tx1"/>
            </a:solidFill>
          </a:ln>
        </p:spPr>
      </p:pic>
    </p:spTree>
    <p:extLst>
      <p:ext uri="{BB962C8B-B14F-4D97-AF65-F5344CB8AC3E}">
        <p14:creationId xmlns:p14="http://schemas.microsoft.com/office/powerpoint/2010/main" val="2432288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9231135"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Night Shift Manpower Planning:-</a:t>
            </a:r>
          </a:p>
        </p:txBody>
      </p:sp>
      <p:sp>
        <p:nvSpPr>
          <p:cNvPr id="29" name="TextBox 28">
            <a:extLst>
              <a:ext uri="{FF2B5EF4-FFF2-40B4-BE49-F238E27FC236}">
                <a16:creationId xmlns:a16="http://schemas.microsoft.com/office/drawing/2014/main" id="{94F1308B-F593-43ED-8884-4BCE88A22B0A}"/>
              </a:ext>
            </a:extLst>
          </p:cNvPr>
          <p:cNvSpPr txBox="1"/>
          <p:nvPr/>
        </p:nvSpPr>
        <p:spPr>
          <a:xfrm>
            <a:off x="3352799" y="2857500"/>
            <a:ext cx="13645501" cy="830997"/>
          </a:xfrm>
          <a:prstGeom prst="rect">
            <a:avLst/>
          </a:prstGeom>
          <a:noFill/>
        </p:spPr>
        <p:txBody>
          <a:bodyPr wrap="square" rtlCol="0">
            <a:spAutoFit/>
          </a:bodyPr>
          <a:lstStyle/>
          <a:p>
            <a:r>
              <a:rPr lang="en-US" sz="2400" i="0" dirty="0">
                <a:effectLst/>
                <a:latin typeface="Manrope"/>
              </a:rPr>
              <a:t>Propose a manpower plan for each time bucket throughout the day, keeping the maximum abandon rate at 10%.</a:t>
            </a:r>
            <a:endParaRPr lang="en-IN" sz="2400" dirty="0"/>
          </a:p>
        </p:txBody>
      </p:sp>
      <p:sp>
        <p:nvSpPr>
          <p:cNvPr id="36" name="TextBox 35">
            <a:extLst>
              <a:ext uri="{FF2B5EF4-FFF2-40B4-BE49-F238E27FC236}">
                <a16:creationId xmlns:a16="http://schemas.microsoft.com/office/drawing/2014/main" id="{9E8C3F78-8FA8-4B40-B73B-D00245E55A39}"/>
              </a:ext>
            </a:extLst>
          </p:cNvPr>
          <p:cNvSpPr txBox="1"/>
          <p:nvPr/>
        </p:nvSpPr>
        <p:spPr>
          <a:xfrm>
            <a:off x="7282078" y="8467871"/>
            <a:ext cx="6170026" cy="461665"/>
          </a:xfrm>
          <a:prstGeom prst="rect">
            <a:avLst/>
          </a:prstGeom>
          <a:noFill/>
        </p:spPr>
        <p:txBody>
          <a:bodyPr wrap="square" rtlCol="0">
            <a:spAutoFit/>
          </a:bodyPr>
          <a:lstStyle/>
          <a:p>
            <a:r>
              <a:rPr lang="en-US" sz="2400" b="1" dirty="0"/>
              <a:t>(Needed for 90 Perc of Answered Calls)</a:t>
            </a:r>
            <a:endParaRPr lang="en-IN" sz="2400" b="1" dirty="0"/>
          </a:p>
        </p:txBody>
      </p:sp>
      <p:pic>
        <p:nvPicPr>
          <p:cNvPr id="31" name="Picture 30">
            <a:extLst>
              <a:ext uri="{FF2B5EF4-FFF2-40B4-BE49-F238E27FC236}">
                <a16:creationId xmlns:a16="http://schemas.microsoft.com/office/drawing/2014/main" id="{AE49C5AA-F57B-436D-AA15-2AAD2852EC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7710" y="3802731"/>
            <a:ext cx="7575678" cy="4550906"/>
          </a:xfrm>
          <a:prstGeom prst="rect">
            <a:avLst/>
          </a:prstGeom>
          <a:ln>
            <a:solidFill>
              <a:schemeClr val="tx1"/>
            </a:solidFill>
          </a:ln>
        </p:spPr>
      </p:pic>
    </p:spTree>
    <p:extLst>
      <p:ext uri="{BB962C8B-B14F-4D97-AF65-F5344CB8AC3E}">
        <p14:creationId xmlns:p14="http://schemas.microsoft.com/office/powerpoint/2010/main" val="1493202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D6AA0010-60FB-4BF6-BD2A-03E635C5F077}"/>
              </a:ext>
            </a:extLst>
          </p:cNvPr>
          <p:cNvSpPr txBox="1"/>
          <p:nvPr/>
        </p:nvSpPr>
        <p:spPr>
          <a:xfrm>
            <a:off x="2579865" y="1685151"/>
            <a:ext cx="9231135"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dirty="0">
                <a:solidFill>
                  <a:schemeClr val="tx1">
                    <a:lumMod val="75000"/>
                    <a:lumOff val="25000"/>
                  </a:schemeClr>
                </a:solidFill>
                <a:latin typeface="Graphik Regular" panose="020B0503030202060203"/>
              </a:rPr>
              <a:t>Night Shift Manpower Planning:-</a:t>
            </a:r>
          </a:p>
        </p:txBody>
      </p:sp>
      <p:pic>
        <p:nvPicPr>
          <p:cNvPr id="30" name="Picture 29">
            <a:extLst>
              <a:ext uri="{FF2B5EF4-FFF2-40B4-BE49-F238E27FC236}">
                <a16:creationId xmlns:a16="http://schemas.microsoft.com/office/drawing/2014/main" id="{6D09697F-B4C4-4139-A227-ADE9261A16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5154" y="3695700"/>
            <a:ext cx="11351419" cy="830997"/>
          </a:xfrm>
          <a:prstGeom prst="rect">
            <a:avLst/>
          </a:prstGeom>
          <a:ln>
            <a:solidFill>
              <a:schemeClr val="tx1"/>
            </a:solidFill>
          </a:ln>
        </p:spPr>
      </p:pic>
      <p:pic>
        <p:nvPicPr>
          <p:cNvPr id="34" name="Picture 33">
            <a:extLst>
              <a:ext uri="{FF2B5EF4-FFF2-40B4-BE49-F238E27FC236}">
                <a16:creationId xmlns:a16="http://schemas.microsoft.com/office/drawing/2014/main" id="{DBC6E410-5279-45A6-9FBE-3EB2533E92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6214" y="5676900"/>
            <a:ext cx="5554484" cy="2790724"/>
          </a:xfrm>
          <a:prstGeom prst="rect">
            <a:avLst/>
          </a:prstGeom>
          <a:ln>
            <a:solidFill>
              <a:schemeClr val="tx1"/>
            </a:solidFill>
          </a:ln>
        </p:spPr>
      </p:pic>
      <p:sp>
        <p:nvSpPr>
          <p:cNvPr id="35" name="TextBox 34">
            <a:extLst>
              <a:ext uri="{FF2B5EF4-FFF2-40B4-BE49-F238E27FC236}">
                <a16:creationId xmlns:a16="http://schemas.microsoft.com/office/drawing/2014/main" id="{C7C576F7-CE36-498E-951A-275390C1DDE9}"/>
              </a:ext>
            </a:extLst>
          </p:cNvPr>
          <p:cNvSpPr txBox="1"/>
          <p:nvPr/>
        </p:nvSpPr>
        <p:spPr>
          <a:xfrm>
            <a:off x="4879649" y="4640133"/>
            <a:ext cx="9543069" cy="461665"/>
          </a:xfrm>
          <a:prstGeom prst="rect">
            <a:avLst/>
          </a:prstGeom>
          <a:noFill/>
        </p:spPr>
        <p:txBody>
          <a:bodyPr wrap="square" rtlCol="0">
            <a:spAutoFit/>
          </a:bodyPr>
          <a:lstStyle/>
          <a:p>
            <a:r>
              <a:rPr lang="en-US" sz="2400" b="1" dirty="0"/>
              <a:t>(Average number of calls Abandon, Received and Transferred)</a:t>
            </a:r>
            <a:endParaRPr lang="en-IN" sz="2400" b="1" dirty="0"/>
          </a:p>
        </p:txBody>
      </p:sp>
      <p:sp>
        <p:nvSpPr>
          <p:cNvPr id="36" name="TextBox 35">
            <a:extLst>
              <a:ext uri="{FF2B5EF4-FFF2-40B4-BE49-F238E27FC236}">
                <a16:creationId xmlns:a16="http://schemas.microsoft.com/office/drawing/2014/main" id="{9E8C3F78-8FA8-4B40-B73B-D00245E55A39}"/>
              </a:ext>
            </a:extLst>
          </p:cNvPr>
          <p:cNvSpPr txBox="1"/>
          <p:nvPr/>
        </p:nvSpPr>
        <p:spPr>
          <a:xfrm>
            <a:off x="6999302" y="8539359"/>
            <a:ext cx="6246226" cy="461665"/>
          </a:xfrm>
          <a:prstGeom prst="rect">
            <a:avLst/>
          </a:prstGeom>
          <a:noFill/>
        </p:spPr>
        <p:txBody>
          <a:bodyPr wrap="square" rtlCol="0">
            <a:spAutoFit/>
          </a:bodyPr>
          <a:lstStyle/>
          <a:p>
            <a:r>
              <a:rPr lang="en-US" sz="2400" b="1" dirty="0"/>
              <a:t>(Needed for 90 Perc of Answered Calls)</a:t>
            </a:r>
            <a:endParaRPr lang="en-IN" sz="2400" b="1" dirty="0"/>
          </a:p>
        </p:txBody>
      </p:sp>
    </p:spTree>
    <p:extLst>
      <p:ext uri="{BB962C8B-B14F-4D97-AF65-F5344CB8AC3E}">
        <p14:creationId xmlns:p14="http://schemas.microsoft.com/office/powerpoint/2010/main" val="3692459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71800" y="6124836"/>
            <a:ext cx="4495800" cy="1533264"/>
          </a:xfrm>
          <a:prstGeom prst="rect">
            <a:avLst/>
          </a:prstGeom>
        </p:spPr>
      </p:pic>
      <p:sp>
        <p:nvSpPr>
          <p:cNvPr id="3" name="TextBox 3"/>
          <p:cNvSpPr txBox="1"/>
          <p:nvPr/>
        </p:nvSpPr>
        <p:spPr>
          <a:xfrm>
            <a:off x="2628310" y="870813"/>
            <a:ext cx="4636129" cy="1231106"/>
          </a:xfrm>
          <a:prstGeom prst="rect">
            <a:avLst/>
          </a:prstGeom>
        </p:spPr>
        <p:txBody>
          <a:bodyPr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3" y="6057900"/>
            <a:ext cx="4246058" cy="1533264"/>
          </a:xfrm>
          <a:prstGeom prst="rect">
            <a:avLst/>
          </a:prstGeom>
        </p:spPr>
      </p:pic>
      <p:sp>
        <p:nvSpPr>
          <p:cNvPr id="14" name="TextBox 13">
            <a:extLst>
              <a:ext uri="{FF2B5EF4-FFF2-40B4-BE49-F238E27FC236}">
                <a16:creationId xmlns:a16="http://schemas.microsoft.com/office/drawing/2014/main" id="{92FE3414-8FF0-4DEF-A371-7F8D966B2553}"/>
              </a:ext>
            </a:extLst>
          </p:cNvPr>
          <p:cNvSpPr txBox="1"/>
          <p:nvPr/>
        </p:nvSpPr>
        <p:spPr>
          <a:xfrm>
            <a:off x="13247596" y="5961032"/>
            <a:ext cx="3295161" cy="1697068"/>
          </a:xfrm>
          <a:prstGeom prst="rect">
            <a:avLst/>
          </a:prstGeom>
          <a:noFill/>
        </p:spPr>
        <p:txBody>
          <a:bodyPr wrap="square" rtlCol="0">
            <a:spAutoFit/>
          </a:bodyPr>
          <a:lstStyle/>
          <a:p>
            <a:pPr algn="ctr">
              <a:lnSpc>
                <a:spcPct val="150000"/>
              </a:lnSpc>
            </a:pPr>
            <a:r>
              <a:rPr lang="en-US" sz="2400" b="1" dirty="0">
                <a:solidFill>
                  <a:schemeClr val="bg1"/>
                </a:solidFill>
              </a:rPr>
              <a:t>9PM-9AM</a:t>
            </a:r>
          </a:p>
          <a:p>
            <a:pPr algn="ctr">
              <a:lnSpc>
                <a:spcPct val="150000"/>
              </a:lnSpc>
            </a:pPr>
            <a:r>
              <a:rPr lang="en-US" sz="2400" b="1" dirty="0">
                <a:solidFill>
                  <a:schemeClr val="bg1"/>
                </a:solidFill>
              </a:rPr>
              <a:t>Hours Needed:-  76</a:t>
            </a:r>
          </a:p>
          <a:p>
            <a:pPr algn="ctr">
              <a:lnSpc>
                <a:spcPct val="150000"/>
              </a:lnSpc>
            </a:pPr>
            <a:r>
              <a:rPr lang="en-US" sz="2400" b="1" dirty="0">
                <a:solidFill>
                  <a:schemeClr val="bg1"/>
                </a:solidFill>
              </a:rPr>
              <a:t>Agents Needed:- 17</a:t>
            </a:r>
            <a:endParaRPr lang="en-IN" sz="2400" b="1" dirty="0">
              <a:solidFill>
                <a:schemeClr val="bg1"/>
              </a:solidFill>
            </a:endParaRPr>
          </a:p>
        </p:txBody>
      </p:sp>
      <p:sp>
        <p:nvSpPr>
          <p:cNvPr id="15" name="TextBox 14">
            <a:extLst>
              <a:ext uri="{FF2B5EF4-FFF2-40B4-BE49-F238E27FC236}">
                <a16:creationId xmlns:a16="http://schemas.microsoft.com/office/drawing/2014/main" id="{B1EA17B4-D724-4687-A315-639C34D7E2E4}"/>
              </a:ext>
            </a:extLst>
          </p:cNvPr>
          <p:cNvSpPr txBox="1"/>
          <p:nvPr/>
        </p:nvSpPr>
        <p:spPr>
          <a:xfrm>
            <a:off x="3609196" y="6057900"/>
            <a:ext cx="3295161" cy="2123658"/>
          </a:xfrm>
          <a:prstGeom prst="rect">
            <a:avLst/>
          </a:prstGeom>
          <a:noFill/>
        </p:spPr>
        <p:txBody>
          <a:bodyPr wrap="square" rtlCol="0">
            <a:spAutoFit/>
          </a:bodyPr>
          <a:lstStyle/>
          <a:p>
            <a:pPr algn="ctr">
              <a:lnSpc>
                <a:spcPct val="150000"/>
              </a:lnSpc>
            </a:pPr>
            <a:r>
              <a:rPr lang="en-US" sz="2400" b="1" dirty="0">
                <a:solidFill>
                  <a:schemeClr val="bg1"/>
                </a:solidFill>
              </a:rPr>
              <a:t>9Am -9PM</a:t>
            </a:r>
          </a:p>
          <a:p>
            <a:pPr algn="ctr">
              <a:lnSpc>
                <a:spcPct val="150000"/>
              </a:lnSpc>
            </a:pPr>
            <a:r>
              <a:rPr lang="en-US" sz="2400" b="1" dirty="0">
                <a:solidFill>
                  <a:schemeClr val="bg1"/>
                </a:solidFill>
              </a:rPr>
              <a:t>Hours Needed:-  255</a:t>
            </a:r>
          </a:p>
          <a:p>
            <a:pPr algn="ctr">
              <a:lnSpc>
                <a:spcPct val="150000"/>
              </a:lnSpc>
            </a:pPr>
            <a:r>
              <a:rPr lang="en-US" sz="2400" b="1" dirty="0">
                <a:solidFill>
                  <a:schemeClr val="bg1"/>
                </a:solidFill>
              </a:rPr>
              <a:t>Agents Needed:- 75</a:t>
            </a:r>
            <a:endParaRPr lang="en-IN" sz="2400" b="1" dirty="0">
              <a:solidFill>
                <a:schemeClr val="bg1"/>
              </a:solidFill>
            </a:endParaRPr>
          </a:p>
          <a:p>
            <a:pPr algn="ctr"/>
            <a:endParaRPr lang="en-IN" sz="2400" dirty="0"/>
          </a:p>
        </p:txBody>
      </p:sp>
      <p:sp>
        <p:nvSpPr>
          <p:cNvPr id="16" name="TextBox 15">
            <a:extLst>
              <a:ext uri="{FF2B5EF4-FFF2-40B4-BE49-F238E27FC236}">
                <a16:creationId xmlns:a16="http://schemas.microsoft.com/office/drawing/2014/main" id="{AB40DC74-6BAE-47B5-9346-E6D6F804F9FC}"/>
              </a:ext>
            </a:extLst>
          </p:cNvPr>
          <p:cNvSpPr txBox="1"/>
          <p:nvPr/>
        </p:nvSpPr>
        <p:spPr>
          <a:xfrm>
            <a:off x="2758344" y="1945787"/>
            <a:ext cx="15087601" cy="43428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0" i="0" dirty="0">
                <a:effectLst/>
                <a:latin typeface="Söhne"/>
              </a:rPr>
              <a:t>The data analysis shows that between 11:00 AM and 12:00 PM, there were 14,626 calls, constituting 12.40% of the total call volume, making it the busiest time slot for incoming calls.</a:t>
            </a:r>
            <a:endParaRPr lang="en-US" sz="2400" dirty="0">
              <a:latin typeface="Söhne"/>
            </a:endParaRPr>
          </a:p>
          <a:p>
            <a:pPr marL="285750" indent="-285750">
              <a:lnSpc>
                <a:spcPct val="150000"/>
              </a:lnSpc>
              <a:buFont typeface="Arial" panose="020B0604020202020204" pitchFamily="34" charset="0"/>
              <a:buChar char="•"/>
            </a:pPr>
            <a:r>
              <a:rPr lang="en-US" sz="2400" dirty="0">
                <a:latin typeface="Söhne"/>
              </a:rPr>
              <a:t>To achieve a 90% answer rate for calls between 9:00 AM and 9:00 PM, you would need to add 255 more hours of call duration answered and employ 75 more agents.</a:t>
            </a:r>
          </a:p>
          <a:p>
            <a:pPr marL="285750" indent="-285750">
              <a:lnSpc>
                <a:spcPct val="150000"/>
              </a:lnSpc>
              <a:buFont typeface="Arial" panose="020B0604020202020204" pitchFamily="34" charset="0"/>
              <a:buChar char="•"/>
            </a:pPr>
            <a:r>
              <a:rPr lang="en-US" sz="2400" b="0" i="0" dirty="0">
                <a:effectLst/>
                <a:latin typeface="Söhne"/>
              </a:rPr>
              <a:t>To achieve a 90% answer rate for calls between 9:00 PM and 9:00 AM, you would need to add 75 more hours of call duration answered and employ 17 more agents. This increase in call duration and staffing levels during the night shift will help improve the answer rate and ensure more calls are attended to within that time frame.</a:t>
            </a:r>
            <a:endParaRPr lang="en-US" sz="2400" dirty="0">
              <a:latin typeface="Söhne"/>
            </a:endParaRPr>
          </a:p>
          <a:p>
            <a:pPr>
              <a:lnSpc>
                <a:spcPct val="150000"/>
              </a:lnSpc>
            </a:pPr>
            <a:endParaRPr lang="en-US" dirty="0">
              <a:latin typeface="Söhne"/>
            </a:endParaRPr>
          </a:p>
        </p:txBody>
      </p:sp>
      <p:sp>
        <p:nvSpPr>
          <p:cNvPr id="12" name="TextBox 11">
            <a:extLst>
              <a:ext uri="{FF2B5EF4-FFF2-40B4-BE49-F238E27FC236}">
                <a16:creationId xmlns:a16="http://schemas.microsoft.com/office/drawing/2014/main" id="{E4419FEC-1FA7-4125-8E24-750168111F61}"/>
              </a:ext>
            </a:extLst>
          </p:cNvPr>
          <p:cNvSpPr txBox="1"/>
          <p:nvPr/>
        </p:nvSpPr>
        <p:spPr>
          <a:xfrm>
            <a:off x="8844314" y="6664851"/>
            <a:ext cx="3589811" cy="769441"/>
          </a:xfrm>
          <a:prstGeom prst="rect">
            <a:avLst/>
          </a:prstGeom>
          <a:noFill/>
        </p:spPr>
        <p:txBody>
          <a:bodyPr wrap="square" rtlCol="0">
            <a:spAutoFit/>
          </a:bodyPr>
          <a:lstStyle/>
          <a:p>
            <a:r>
              <a:rPr lang="en-US" sz="4400" dirty="0">
                <a:hlinkClick r:id="rId7"/>
              </a:rPr>
              <a:t>Worksheets</a:t>
            </a:r>
            <a:endParaRPr lang="en-US" sz="4400" dirty="0"/>
          </a:p>
        </p:txBody>
      </p:sp>
      <p:sp>
        <p:nvSpPr>
          <p:cNvPr id="17" name="AutoShape 22">
            <a:extLst>
              <a:ext uri="{FF2B5EF4-FFF2-40B4-BE49-F238E27FC236}">
                <a16:creationId xmlns:a16="http://schemas.microsoft.com/office/drawing/2014/main" id="{B0CC6E38-E15B-4D62-A617-72345128259C}"/>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934908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599"/>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298489" y="3531905"/>
            <a:ext cx="5823020" cy="492442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lnSpc>
                <a:spcPts val="9600"/>
              </a:lnSpc>
            </a:pPr>
            <a:r>
              <a:rPr lang="en-US" sz="8000" spc="-80" dirty="0">
                <a:solidFill>
                  <a:srgbClr val="FFFFFF"/>
                </a:solidFill>
                <a:latin typeface="Graphik Regular" panose="020B0503030202060203" pitchFamily="34" charset="0"/>
              </a:rPr>
              <a:t>IMDB Movie Analysis </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A94C366D-E57F-4C9E-BBFA-4F9157D8C152}"/>
              </a:ext>
            </a:extLst>
          </p:cNvPr>
          <p:cNvSpPr txBox="1"/>
          <p:nvPr/>
        </p:nvSpPr>
        <p:spPr>
          <a:xfrm>
            <a:off x="8436951" y="2853227"/>
            <a:ext cx="8096013" cy="4832092"/>
          </a:xfrm>
          <a:prstGeom prst="rect">
            <a:avLst/>
          </a:prstGeom>
          <a:noFill/>
        </p:spPr>
        <p:txBody>
          <a:bodyPr wrap="square" rtlCol="0">
            <a:spAutoFit/>
          </a:bodyPr>
          <a:lstStyle/>
          <a:p>
            <a:r>
              <a:rPr lang="en-US" sz="2800" dirty="0"/>
              <a:t>In the scope of this project, we are tasked with conducting a comprehensive analysis </a:t>
            </a:r>
          </a:p>
          <a:p>
            <a:r>
              <a:rPr lang="en-US" sz="2800" dirty="0"/>
              <a:t>of IMDb's Movies dataset spanning the years 1927 to 2016. Our objective is to extract valuable insights from this dataset </a:t>
            </a:r>
          </a:p>
          <a:p>
            <a:r>
              <a:rPr lang="en-US" sz="2800" dirty="0"/>
              <a:t>through a series of structured tasks and analyses.</a:t>
            </a:r>
          </a:p>
          <a:p>
            <a:r>
              <a:rPr lang="en-US" sz="2800" dirty="0"/>
              <a:t>In addition to the analytical tasks, we will leverage various visualization techniques to effectively communicate our findings in a clear and easily understandable manner.</a:t>
            </a:r>
          </a:p>
        </p:txBody>
      </p:sp>
    </p:spTree>
    <p:extLst>
      <p:ext uri="{BB962C8B-B14F-4D97-AF65-F5344CB8AC3E}">
        <p14:creationId xmlns:p14="http://schemas.microsoft.com/office/powerpoint/2010/main" val="3444267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73946" y="9510641"/>
            <a:ext cx="2090753" cy="555910"/>
          </a:xfrm>
          <a:prstGeom prst="rect">
            <a:avLst/>
          </a:prstGeom>
        </p:spPr>
      </p:pic>
      <p:pic>
        <p:nvPicPr>
          <p:cNvPr id="3" name="object 3"/>
          <p:cNvPicPr/>
          <p:nvPr/>
        </p:nvPicPr>
        <p:blipFill>
          <a:blip r:embed="rId2" cstate="print"/>
          <a:stretch>
            <a:fillRect/>
          </a:stretch>
        </p:blipFill>
        <p:spPr>
          <a:xfrm>
            <a:off x="10659346" y="9510641"/>
            <a:ext cx="2090753" cy="555910"/>
          </a:xfrm>
          <a:prstGeom prst="rect">
            <a:avLst/>
          </a:prstGeom>
        </p:spPr>
      </p:pic>
      <p:pic>
        <p:nvPicPr>
          <p:cNvPr id="4" name="object 4"/>
          <p:cNvPicPr/>
          <p:nvPr/>
        </p:nvPicPr>
        <p:blipFill>
          <a:blip r:embed="rId3" cstate="print"/>
          <a:stretch>
            <a:fillRect/>
          </a:stretch>
        </p:blipFill>
        <p:spPr>
          <a:xfrm>
            <a:off x="8144636" y="9510641"/>
            <a:ext cx="2095500" cy="555910"/>
          </a:xfrm>
          <a:prstGeom prst="rect">
            <a:avLst/>
          </a:prstGeom>
        </p:spPr>
      </p:pic>
      <p:pic>
        <p:nvPicPr>
          <p:cNvPr id="5" name="object 5"/>
          <p:cNvPicPr/>
          <p:nvPr/>
        </p:nvPicPr>
        <p:blipFill>
          <a:blip r:embed="rId2" cstate="print"/>
          <a:stretch>
            <a:fillRect/>
          </a:stretch>
        </p:blipFill>
        <p:spPr>
          <a:xfrm>
            <a:off x="15688545" y="9510641"/>
            <a:ext cx="2090754" cy="555910"/>
          </a:xfrm>
          <a:prstGeom prst="rect">
            <a:avLst/>
          </a:prstGeom>
        </p:spPr>
      </p:pic>
      <p:pic>
        <p:nvPicPr>
          <p:cNvPr id="6" name="object 6"/>
          <p:cNvPicPr/>
          <p:nvPr/>
        </p:nvPicPr>
        <p:blipFill>
          <a:blip r:embed="rId3" cstate="print"/>
          <a:stretch>
            <a:fillRect/>
          </a:stretch>
        </p:blipFill>
        <p:spPr>
          <a:xfrm>
            <a:off x="5630036" y="9510641"/>
            <a:ext cx="2095499" cy="555910"/>
          </a:xfrm>
          <a:prstGeom prst="rect">
            <a:avLst/>
          </a:prstGeom>
        </p:spPr>
      </p:pic>
      <p:pic>
        <p:nvPicPr>
          <p:cNvPr id="7" name="object 7"/>
          <p:cNvPicPr/>
          <p:nvPr/>
        </p:nvPicPr>
        <p:blipFill>
          <a:blip r:embed="rId3" cstate="print"/>
          <a:stretch>
            <a:fillRect/>
          </a:stretch>
        </p:blipFill>
        <p:spPr>
          <a:xfrm>
            <a:off x="3115436" y="9510641"/>
            <a:ext cx="2095500" cy="555910"/>
          </a:xfrm>
          <a:prstGeom prst="rect">
            <a:avLst/>
          </a:prstGeom>
        </p:spPr>
      </p:pic>
      <p:grpSp>
        <p:nvGrpSpPr>
          <p:cNvPr id="8" name="object 8"/>
          <p:cNvGrpSpPr/>
          <p:nvPr/>
        </p:nvGrpSpPr>
        <p:grpSpPr>
          <a:xfrm>
            <a:off x="600837" y="8324608"/>
            <a:ext cx="3924300" cy="1962785"/>
            <a:chOff x="600837" y="8324608"/>
            <a:chExt cx="3924300" cy="1962785"/>
          </a:xfrm>
        </p:grpSpPr>
        <p:pic>
          <p:nvPicPr>
            <p:cNvPr id="9" name="object 9"/>
            <p:cNvPicPr/>
            <p:nvPr/>
          </p:nvPicPr>
          <p:blipFill>
            <a:blip r:embed="rId3" cstate="print"/>
            <a:stretch>
              <a:fillRect/>
            </a:stretch>
          </p:blipFill>
          <p:spPr>
            <a:xfrm>
              <a:off x="600837" y="9510641"/>
              <a:ext cx="2095500" cy="555910"/>
            </a:xfrm>
            <a:prstGeom prst="rect">
              <a:avLst/>
            </a:prstGeom>
          </p:spPr>
        </p:pic>
        <p:sp>
          <p:nvSpPr>
            <p:cNvPr id="10" name="object 10"/>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1" name="object 11"/>
            <p:cNvPicPr/>
            <p:nvPr/>
          </p:nvPicPr>
          <p:blipFill>
            <a:blip r:embed="rId4" cstate="print"/>
            <a:stretch>
              <a:fillRect/>
            </a:stretch>
          </p:blipFill>
          <p:spPr>
            <a:xfrm>
              <a:off x="622617" y="8324608"/>
              <a:ext cx="3902329" cy="1962389"/>
            </a:xfrm>
            <a:prstGeom prst="rect">
              <a:avLst/>
            </a:prstGeom>
          </p:spPr>
        </p:pic>
      </p:grpSp>
      <p:pic>
        <p:nvPicPr>
          <p:cNvPr id="12" name="object 12"/>
          <p:cNvPicPr/>
          <p:nvPr/>
        </p:nvPicPr>
        <p:blipFill>
          <a:blip r:embed="rId5" cstate="print"/>
          <a:stretch>
            <a:fillRect/>
          </a:stretch>
        </p:blipFill>
        <p:spPr>
          <a:xfrm>
            <a:off x="13274530" y="150756"/>
            <a:ext cx="2090753" cy="913962"/>
          </a:xfrm>
          <a:prstGeom prst="rect">
            <a:avLst/>
          </a:prstGeom>
        </p:spPr>
      </p:pic>
      <p:pic>
        <p:nvPicPr>
          <p:cNvPr id="13" name="object 13"/>
          <p:cNvPicPr/>
          <p:nvPr/>
        </p:nvPicPr>
        <p:blipFill>
          <a:blip r:embed="rId5" cstate="print"/>
          <a:stretch>
            <a:fillRect/>
          </a:stretch>
        </p:blipFill>
        <p:spPr>
          <a:xfrm>
            <a:off x="10759930" y="150756"/>
            <a:ext cx="2090753" cy="913962"/>
          </a:xfrm>
          <a:prstGeom prst="rect">
            <a:avLst/>
          </a:prstGeom>
        </p:spPr>
      </p:pic>
      <p:pic>
        <p:nvPicPr>
          <p:cNvPr id="14" name="object 14"/>
          <p:cNvPicPr/>
          <p:nvPr/>
        </p:nvPicPr>
        <p:blipFill>
          <a:blip r:embed="rId6" cstate="print"/>
          <a:stretch>
            <a:fillRect/>
          </a:stretch>
        </p:blipFill>
        <p:spPr>
          <a:xfrm>
            <a:off x="8245220" y="150756"/>
            <a:ext cx="2095500" cy="913962"/>
          </a:xfrm>
          <a:prstGeom prst="rect">
            <a:avLst/>
          </a:prstGeom>
        </p:spPr>
      </p:pic>
      <p:pic>
        <p:nvPicPr>
          <p:cNvPr id="15" name="object 15"/>
          <p:cNvPicPr/>
          <p:nvPr/>
        </p:nvPicPr>
        <p:blipFill>
          <a:blip r:embed="rId5" cstate="print"/>
          <a:stretch>
            <a:fillRect/>
          </a:stretch>
        </p:blipFill>
        <p:spPr>
          <a:xfrm>
            <a:off x="15789130" y="150756"/>
            <a:ext cx="2090753" cy="913962"/>
          </a:xfrm>
          <a:prstGeom prst="rect">
            <a:avLst/>
          </a:prstGeom>
        </p:spPr>
      </p:pic>
      <p:pic>
        <p:nvPicPr>
          <p:cNvPr id="16" name="object 16"/>
          <p:cNvPicPr/>
          <p:nvPr/>
        </p:nvPicPr>
        <p:blipFill>
          <a:blip r:embed="rId6" cstate="print"/>
          <a:stretch>
            <a:fillRect/>
          </a:stretch>
        </p:blipFill>
        <p:spPr>
          <a:xfrm>
            <a:off x="5730621" y="150756"/>
            <a:ext cx="2095500" cy="913962"/>
          </a:xfrm>
          <a:prstGeom prst="rect">
            <a:avLst/>
          </a:prstGeom>
        </p:spPr>
      </p:pic>
      <p:pic>
        <p:nvPicPr>
          <p:cNvPr id="17" name="object 17"/>
          <p:cNvPicPr/>
          <p:nvPr/>
        </p:nvPicPr>
        <p:blipFill>
          <a:blip r:embed="rId6" cstate="print"/>
          <a:stretch>
            <a:fillRect/>
          </a:stretch>
        </p:blipFill>
        <p:spPr>
          <a:xfrm>
            <a:off x="3216020" y="150756"/>
            <a:ext cx="2095500" cy="913962"/>
          </a:xfrm>
          <a:prstGeom prst="rect">
            <a:avLst/>
          </a:prstGeom>
        </p:spPr>
      </p:pic>
      <p:grpSp>
        <p:nvGrpSpPr>
          <p:cNvPr id="18" name="object 18"/>
          <p:cNvGrpSpPr/>
          <p:nvPr/>
        </p:nvGrpSpPr>
        <p:grpSpPr>
          <a:xfrm>
            <a:off x="0" y="0"/>
            <a:ext cx="2797175" cy="10287000"/>
            <a:chOff x="0" y="0"/>
            <a:chExt cx="2797175" cy="10287000"/>
          </a:xfrm>
        </p:grpSpPr>
        <p:pic>
          <p:nvPicPr>
            <p:cNvPr id="19" name="object 19"/>
            <p:cNvPicPr/>
            <p:nvPr/>
          </p:nvPicPr>
          <p:blipFill>
            <a:blip r:embed="rId6" cstate="print"/>
            <a:stretch>
              <a:fillRect/>
            </a:stretch>
          </p:blipFill>
          <p:spPr>
            <a:xfrm>
              <a:off x="701420" y="150756"/>
              <a:ext cx="2095500" cy="913962"/>
            </a:xfrm>
            <a:prstGeom prst="rect">
              <a:avLst/>
            </a:prstGeom>
          </p:spPr>
        </p:pic>
        <p:sp>
          <p:nvSpPr>
            <p:cNvPr id="20" name="object 20"/>
            <p:cNvSpPr/>
            <p:nvPr/>
          </p:nvSpPr>
          <p:spPr>
            <a:xfrm>
              <a:off x="0" y="0"/>
              <a:ext cx="2386965" cy="10287000"/>
            </a:xfrm>
            <a:custGeom>
              <a:avLst/>
              <a:gdLst/>
              <a:ahLst/>
              <a:cxnLst/>
              <a:rect l="l" t="t" r="r" b="b"/>
              <a:pathLst>
                <a:path w="2386965" h="10287000">
                  <a:moveTo>
                    <a:pt x="2386584" y="0"/>
                  </a:moveTo>
                  <a:lnTo>
                    <a:pt x="0" y="0"/>
                  </a:lnTo>
                  <a:lnTo>
                    <a:pt x="0" y="10287000"/>
                  </a:lnTo>
                  <a:lnTo>
                    <a:pt x="2386584" y="10287000"/>
                  </a:lnTo>
                  <a:lnTo>
                    <a:pt x="2386584" y="0"/>
                  </a:lnTo>
                  <a:close/>
                </a:path>
              </a:pathLst>
            </a:custGeom>
            <a:solidFill>
              <a:srgbClr val="A000FF"/>
            </a:solidFill>
          </p:spPr>
          <p:txBody>
            <a:bodyPr wrap="square" lIns="0" tIns="0" rIns="0" bIns="0" rtlCol="0"/>
            <a:lstStyle/>
            <a:p>
              <a:endParaRPr/>
            </a:p>
          </p:txBody>
        </p:sp>
      </p:grpSp>
      <p:grpSp>
        <p:nvGrpSpPr>
          <p:cNvPr id="21" name="object 21"/>
          <p:cNvGrpSpPr/>
          <p:nvPr/>
        </p:nvGrpSpPr>
        <p:grpSpPr>
          <a:xfrm>
            <a:off x="16514063" y="0"/>
            <a:ext cx="1774189" cy="1668145"/>
            <a:chOff x="16514063" y="0"/>
            <a:chExt cx="1774189" cy="1668145"/>
          </a:xfrm>
        </p:grpSpPr>
        <p:sp>
          <p:nvSpPr>
            <p:cNvPr id="22" name="object 22"/>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23" name="object 23"/>
            <p:cNvPicPr/>
            <p:nvPr/>
          </p:nvPicPr>
          <p:blipFill>
            <a:blip r:embed="rId7" cstate="print"/>
            <a:stretch>
              <a:fillRect/>
            </a:stretch>
          </p:blipFill>
          <p:spPr>
            <a:xfrm>
              <a:off x="16514063" y="0"/>
              <a:ext cx="1773932" cy="1385316"/>
            </a:xfrm>
            <a:prstGeom prst="rect">
              <a:avLst/>
            </a:prstGeom>
          </p:spPr>
        </p:pic>
      </p:grpSp>
      <p:pic>
        <p:nvPicPr>
          <p:cNvPr id="24" name="object 24"/>
          <p:cNvPicPr/>
          <p:nvPr/>
        </p:nvPicPr>
        <p:blipFill>
          <a:blip r:embed="rId8" cstate="print"/>
          <a:stretch>
            <a:fillRect/>
          </a:stretch>
        </p:blipFill>
        <p:spPr>
          <a:xfrm>
            <a:off x="2391155" y="3287267"/>
            <a:ext cx="15750540" cy="2788919"/>
          </a:xfrm>
          <a:prstGeom prst="rect">
            <a:avLst/>
          </a:prstGeom>
        </p:spPr>
      </p:pic>
      <p:sp>
        <p:nvSpPr>
          <p:cNvPr id="25" name="object 25"/>
          <p:cNvSpPr txBox="1"/>
          <p:nvPr/>
        </p:nvSpPr>
        <p:spPr>
          <a:xfrm>
            <a:off x="2463821" y="1355894"/>
            <a:ext cx="14370685" cy="1962717"/>
          </a:xfrm>
          <a:prstGeom prst="rect">
            <a:avLst/>
          </a:prstGeom>
        </p:spPr>
        <p:txBody>
          <a:bodyPr vert="horz" wrap="square" lIns="0" tIns="239395" rIns="0" bIns="0" rtlCol="0">
            <a:spAutoFit/>
          </a:bodyPr>
          <a:lstStyle/>
          <a:p>
            <a:pPr marL="697865" indent="-685800">
              <a:lnSpc>
                <a:spcPct val="100000"/>
              </a:lnSpc>
              <a:spcBef>
                <a:spcPts val="1885"/>
              </a:spcBef>
              <a:buFont typeface="Wingdings" panose="05000000000000000000" pitchFamily="2" charset="2"/>
              <a:buChar char="Ø"/>
              <a:tabLst>
                <a:tab pos="699135" algn="l"/>
              </a:tabLst>
            </a:pPr>
            <a:r>
              <a:rPr lang="en-US" sz="4800" spc="5" dirty="0">
                <a:latin typeface="Tahoma" panose="020B0604030504040204" pitchFamily="34" charset="0"/>
                <a:ea typeface="Tahoma" panose="020B0604030504040204" pitchFamily="34" charset="0"/>
                <a:cs typeface="Tahoma" panose="020B0604030504040204" pitchFamily="34" charset="0"/>
              </a:rPr>
              <a:t>Movie Genera Analysis:-</a:t>
            </a:r>
          </a:p>
          <a:p>
            <a:pPr marL="12065">
              <a:lnSpc>
                <a:spcPct val="100000"/>
              </a:lnSpc>
              <a:spcBef>
                <a:spcPts val="1885"/>
              </a:spcBef>
              <a:tabLst>
                <a:tab pos="699135" algn="l"/>
              </a:tabLst>
            </a:pPr>
            <a:r>
              <a:rPr sz="2400" spc="5" dirty="0">
                <a:latin typeface="Arial MT"/>
                <a:cs typeface="Arial MT"/>
              </a:rPr>
              <a:t>Determine</a:t>
            </a:r>
            <a:r>
              <a:rPr sz="2400" spc="-70" dirty="0">
                <a:latin typeface="Arial MT"/>
                <a:cs typeface="Arial MT"/>
              </a:rPr>
              <a:t> </a:t>
            </a:r>
            <a:r>
              <a:rPr sz="2400" dirty="0">
                <a:latin typeface="Arial MT"/>
                <a:cs typeface="Arial MT"/>
              </a:rPr>
              <a:t>the</a:t>
            </a:r>
            <a:r>
              <a:rPr sz="2400" spc="-20" dirty="0">
                <a:latin typeface="Arial MT"/>
                <a:cs typeface="Arial MT"/>
              </a:rPr>
              <a:t> </a:t>
            </a:r>
            <a:r>
              <a:rPr sz="2400" spc="15" dirty="0">
                <a:latin typeface="Arial MT"/>
                <a:cs typeface="Arial MT"/>
              </a:rPr>
              <a:t>most</a:t>
            </a:r>
            <a:r>
              <a:rPr sz="2400" spc="-80" dirty="0">
                <a:latin typeface="Arial MT"/>
                <a:cs typeface="Arial MT"/>
              </a:rPr>
              <a:t> </a:t>
            </a:r>
            <a:r>
              <a:rPr sz="2400" spc="15" dirty="0">
                <a:latin typeface="Arial MT"/>
                <a:cs typeface="Arial MT"/>
              </a:rPr>
              <a:t>common</a:t>
            </a:r>
            <a:r>
              <a:rPr sz="2400" spc="-95" dirty="0">
                <a:latin typeface="Arial MT"/>
                <a:cs typeface="Arial MT"/>
              </a:rPr>
              <a:t> </a:t>
            </a:r>
            <a:r>
              <a:rPr sz="2400" spc="-5" dirty="0">
                <a:latin typeface="Arial MT"/>
                <a:cs typeface="Arial MT"/>
              </a:rPr>
              <a:t>genres</a:t>
            </a:r>
            <a:r>
              <a:rPr sz="2400" dirty="0">
                <a:latin typeface="Arial MT"/>
                <a:cs typeface="Arial MT"/>
              </a:rPr>
              <a:t> of</a:t>
            </a:r>
            <a:r>
              <a:rPr sz="2400" spc="-5" dirty="0">
                <a:latin typeface="Arial MT"/>
                <a:cs typeface="Arial MT"/>
              </a:rPr>
              <a:t> </a:t>
            </a:r>
            <a:r>
              <a:rPr sz="2400" spc="5" dirty="0">
                <a:latin typeface="Arial MT"/>
                <a:cs typeface="Arial MT"/>
              </a:rPr>
              <a:t>movies</a:t>
            </a:r>
            <a:r>
              <a:rPr sz="2400" spc="-45" dirty="0">
                <a:latin typeface="Arial MT"/>
                <a:cs typeface="Arial MT"/>
              </a:rPr>
              <a:t> </a:t>
            </a:r>
            <a:r>
              <a:rPr sz="2400" spc="5" dirty="0">
                <a:latin typeface="Arial MT"/>
                <a:cs typeface="Arial MT"/>
              </a:rPr>
              <a:t>in</a:t>
            </a:r>
            <a:r>
              <a:rPr sz="2400" spc="10" dirty="0">
                <a:latin typeface="Arial MT"/>
                <a:cs typeface="Arial MT"/>
              </a:rPr>
              <a:t> </a:t>
            </a:r>
            <a:r>
              <a:rPr sz="2400" spc="5" dirty="0">
                <a:latin typeface="Arial MT"/>
                <a:cs typeface="Arial MT"/>
              </a:rPr>
              <a:t>the</a:t>
            </a:r>
            <a:r>
              <a:rPr sz="2400" spc="-20" dirty="0">
                <a:latin typeface="Arial MT"/>
                <a:cs typeface="Arial MT"/>
              </a:rPr>
              <a:t> </a:t>
            </a:r>
            <a:r>
              <a:rPr sz="2400" dirty="0">
                <a:latin typeface="Arial MT"/>
                <a:cs typeface="Arial MT"/>
              </a:rPr>
              <a:t>dataset.</a:t>
            </a:r>
            <a:r>
              <a:rPr sz="2400" spc="-114" dirty="0">
                <a:latin typeface="Arial MT"/>
                <a:cs typeface="Arial MT"/>
              </a:rPr>
              <a:t> </a:t>
            </a:r>
            <a:r>
              <a:rPr sz="2400" dirty="0">
                <a:latin typeface="Arial MT"/>
                <a:cs typeface="Arial MT"/>
              </a:rPr>
              <a:t>Then,</a:t>
            </a:r>
            <a:r>
              <a:rPr sz="2400" spc="-5" dirty="0">
                <a:latin typeface="Arial MT"/>
                <a:cs typeface="Arial MT"/>
              </a:rPr>
              <a:t> </a:t>
            </a:r>
            <a:r>
              <a:rPr sz="2400" dirty="0">
                <a:latin typeface="Arial MT"/>
                <a:cs typeface="Arial MT"/>
              </a:rPr>
              <a:t>for</a:t>
            </a:r>
            <a:r>
              <a:rPr sz="2400" spc="-30" dirty="0">
                <a:latin typeface="Arial MT"/>
                <a:cs typeface="Arial MT"/>
              </a:rPr>
              <a:t> </a:t>
            </a:r>
            <a:r>
              <a:rPr sz="2400" spc="5" dirty="0">
                <a:latin typeface="Arial MT"/>
                <a:cs typeface="Arial MT"/>
              </a:rPr>
              <a:t>each</a:t>
            </a:r>
            <a:r>
              <a:rPr sz="2400" spc="-20" dirty="0">
                <a:latin typeface="Arial MT"/>
                <a:cs typeface="Arial MT"/>
              </a:rPr>
              <a:t> </a:t>
            </a:r>
            <a:r>
              <a:rPr sz="2400" spc="-5" dirty="0">
                <a:latin typeface="Arial MT"/>
                <a:cs typeface="Arial MT"/>
              </a:rPr>
              <a:t>genre,</a:t>
            </a:r>
            <a:r>
              <a:rPr sz="2400" spc="25" dirty="0">
                <a:latin typeface="Arial MT"/>
                <a:cs typeface="Arial MT"/>
              </a:rPr>
              <a:t> </a:t>
            </a:r>
            <a:r>
              <a:rPr sz="2400" spc="5" dirty="0">
                <a:latin typeface="Arial MT"/>
                <a:cs typeface="Arial MT"/>
              </a:rPr>
              <a:t>calculate</a:t>
            </a:r>
            <a:r>
              <a:rPr sz="2400" spc="-50" dirty="0">
                <a:latin typeface="Arial MT"/>
                <a:cs typeface="Arial MT"/>
              </a:rPr>
              <a:t> </a:t>
            </a:r>
            <a:r>
              <a:rPr sz="2400" dirty="0">
                <a:latin typeface="Arial MT"/>
                <a:cs typeface="Arial MT"/>
              </a:rPr>
              <a:t>descriptive </a:t>
            </a:r>
            <a:r>
              <a:rPr sz="2400" spc="-650" dirty="0">
                <a:latin typeface="Arial MT"/>
                <a:cs typeface="Arial MT"/>
              </a:rPr>
              <a:t> </a:t>
            </a:r>
            <a:r>
              <a:rPr sz="2400" spc="5" dirty="0">
                <a:latin typeface="Arial MT"/>
                <a:cs typeface="Arial MT"/>
              </a:rPr>
              <a:t>statistics</a:t>
            </a:r>
            <a:r>
              <a:rPr sz="2400" spc="-114" dirty="0">
                <a:latin typeface="Arial MT"/>
                <a:cs typeface="Arial MT"/>
              </a:rPr>
              <a:t> </a:t>
            </a:r>
            <a:r>
              <a:rPr sz="2400" spc="5" dirty="0">
                <a:latin typeface="Arial MT"/>
                <a:cs typeface="Arial MT"/>
              </a:rPr>
              <a:t>(mean,</a:t>
            </a:r>
            <a:r>
              <a:rPr sz="2400" spc="-45" dirty="0">
                <a:latin typeface="Arial MT"/>
                <a:cs typeface="Arial MT"/>
              </a:rPr>
              <a:t> </a:t>
            </a:r>
            <a:r>
              <a:rPr sz="2400" spc="5" dirty="0">
                <a:latin typeface="Arial MT"/>
                <a:cs typeface="Arial MT"/>
              </a:rPr>
              <a:t>median,</a:t>
            </a:r>
            <a:r>
              <a:rPr sz="2400" spc="-45" dirty="0">
                <a:latin typeface="Arial MT"/>
                <a:cs typeface="Arial MT"/>
              </a:rPr>
              <a:t> </a:t>
            </a:r>
            <a:r>
              <a:rPr sz="2400" spc="5" dirty="0">
                <a:latin typeface="Arial MT"/>
                <a:cs typeface="Arial MT"/>
              </a:rPr>
              <a:t>mode,</a:t>
            </a:r>
            <a:r>
              <a:rPr sz="2400" spc="-40" dirty="0">
                <a:latin typeface="Arial MT"/>
                <a:cs typeface="Arial MT"/>
              </a:rPr>
              <a:t> </a:t>
            </a:r>
            <a:r>
              <a:rPr sz="2400" spc="-5" dirty="0">
                <a:latin typeface="Arial MT"/>
                <a:cs typeface="Arial MT"/>
              </a:rPr>
              <a:t>range,</a:t>
            </a:r>
            <a:r>
              <a:rPr sz="2400" spc="-10" dirty="0">
                <a:latin typeface="Arial MT"/>
                <a:cs typeface="Arial MT"/>
              </a:rPr>
              <a:t> </a:t>
            </a:r>
            <a:r>
              <a:rPr sz="2400" spc="-5" dirty="0">
                <a:latin typeface="Arial MT"/>
                <a:cs typeface="Arial MT"/>
              </a:rPr>
              <a:t>variance,</a:t>
            </a:r>
            <a:r>
              <a:rPr sz="2400" spc="25" dirty="0">
                <a:latin typeface="Arial MT"/>
                <a:cs typeface="Arial MT"/>
              </a:rPr>
              <a:t> </a:t>
            </a:r>
            <a:r>
              <a:rPr sz="2400" dirty="0">
                <a:latin typeface="Arial MT"/>
                <a:cs typeface="Arial MT"/>
              </a:rPr>
              <a:t>standard</a:t>
            </a:r>
            <a:r>
              <a:rPr sz="2400" spc="-25" dirty="0">
                <a:latin typeface="Arial MT"/>
                <a:cs typeface="Arial MT"/>
              </a:rPr>
              <a:t> </a:t>
            </a:r>
            <a:r>
              <a:rPr sz="2400" dirty="0">
                <a:latin typeface="Arial MT"/>
                <a:cs typeface="Arial MT"/>
              </a:rPr>
              <a:t>deviation) of</a:t>
            </a:r>
            <a:r>
              <a:rPr sz="2400" spc="-10" dirty="0">
                <a:latin typeface="Arial MT"/>
                <a:cs typeface="Arial MT"/>
              </a:rPr>
              <a:t> </a:t>
            </a:r>
            <a:r>
              <a:rPr sz="2400" spc="5" dirty="0">
                <a:latin typeface="Arial MT"/>
                <a:cs typeface="Arial MT"/>
              </a:rPr>
              <a:t>the</a:t>
            </a:r>
            <a:r>
              <a:rPr sz="2400" spc="-25" dirty="0">
                <a:latin typeface="Arial MT"/>
                <a:cs typeface="Arial MT"/>
              </a:rPr>
              <a:t> </a:t>
            </a:r>
            <a:r>
              <a:rPr sz="2400" spc="-5" dirty="0">
                <a:latin typeface="Arial MT"/>
                <a:cs typeface="Arial MT"/>
              </a:rPr>
              <a:t>IMDB</a:t>
            </a:r>
            <a:r>
              <a:rPr sz="2400" spc="-10" dirty="0">
                <a:latin typeface="Arial MT"/>
                <a:cs typeface="Arial MT"/>
              </a:rPr>
              <a:t> </a:t>
            </a:r>
            <a:r>
              <a:rPr sz="2400" dirty="0">
                <a:latin typeface="Arial MT"/>
                <a:cs typeface="Arial MT"/>
              </a:rPr>
              <a:t>scores.</a:t>
            </a:r>
          </a:p>
        </p:txBody>
      </p:sp>
      <p:pic>
        <p:nvPicPr>
          <p:cNvPr id="26" name="object 26"/>
          <p:cNvPicPr/>
          <p:nvPr/>
        </p:nvPicPr>
        <p:blipFill>
          <a:blip r:embed="rId9" cstate="print"/>
          <a:stretch>
            <a:fillRect/>
          </a:stretch>
        </p:blipFill>
        <p:spPr>
          <a:xfrm>
            <a:off x="7045452" y="6300215"/>
            <a:ext cx="6003036" cy="3191256"/>
          </a:xfrm>
          <a:prstGeom prst="rect">
            <a:avLst/>
          </a:prstGeom>
        </p:spPr>
      </p:pic>
    </p:spTree>
    <p:extLst>
      <p:ext uri="{BB962C8B-B14F-4D97-AF65-F5344CB8AC3E}">
        <p14:creationId xmlns:p14="http://schemas.microsoft.com/office/powerpoint/2010/main" val="3192524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242526" y="9537680"/>
            <a:ext cx="2090753" cy="555910"/>
          </a:xfrm>
          <a:prstGeom prst="rect">
            <a:avLst/>
          </a:prstGeom>
        </p:spPr>
      </p:pic>
      <p:pic>
        <p:nvPicPr>
          <p:cNvPr id="3" name="object 3"/>
          <p:cNvPicPr/>
          <p:nvPr/>
        </p:nvPicPr>
        <p:blipFill>
          <a:blip r:embed="rId3" cstate="print"/>
          <a:stretch>
            <a:fillRect/>
          </a:stretch>
        </p:blipFill>
        <p:spPr>
          <a:xfrm>
            <a:off x="10659346" y="9510641"/>
            <a:ext cx="2090753" cy="555910"/>
          </a:xfrm>
          <a:prstGeom prst="rect">
            <a:avLst/>
          </a:prstGeom>
        </p:spPr>
      </p:pic>
      <p:pic>
        <p:nvPicPr>
          <p:cNvPr id="4" name="object 4"/>
          <p:cNvPicPr/>
          <p:nvPr/>
        </p:nvPicPr>
        <p:blipFill>
          <a:blip r:embed="rId4" cstate="print"/>
          <a:stretch>
            <a:fillRect/>
          </a:stretch>
        </p:blipFill>
        <p:spPr>
          <a:xfrm>
            <a:off x="8144636" y="9510641"/>
            <a:ext cx="2095500" cy="555910"/>
          </a:xfrm>
          <a:prstGeom prst="rect">
            <a:avLst/>
          </a:prstGeom>
        </p:spPr>
      </p:pic>
      <p:pic>
        <p:nvPicPr>
          <p:cNvPr id="5" name="object 5"/>
          <p:cNvPicPr/>
          <p:nvPr/>
        </p:nvPicPr>
        <p:blipFill>
          <a:blip r:embed="rId3" cstate="print"/>
          <a:stretch>
            <a:fillRect/>
          </a:stretch>
        </p:blipFill>
        <p:spPr>
          <a:xfrm>
            <a:off x="15688546" y="9510641"/>
            <a:ext cx="2090753" cy="555910"/>
          </a:xfrm>
          <a:prstGeom prst="rect">
            <a:avLst/>
          </a:prstGeom>
        </p:spPr>
      </p:pic>
      <p:pic>
        <p:nvPicPr>
          <p:cNvPr id="6" name="object 6"/>
          <p:cNvPicPr/>
          <p:nvPr/>
        </p:nvPicPr>
        <p:blipFill>
          <a:blip r:embed="rId4" cstate="print"/>
          <a:stretch>
            <a:fillRect/>
          </a:stretch>
        </p:blipFill>
        <p:spPr>
          <a:xfrm>
            <a:off x="5630036" y="9510641"/>
            <a:ext cx="2095499" cy="555910"/>
          </a:xfrm>
          <a:prstGeom prst="rect">
            <a:avLst/>
          </a:prstGeom>
        </p:spPr>
      </p:pic>
      <p:pic>
        <p:nvPicPr>
          <p:cNvPr id="7" name="object 7"/>
          <p:cNvPicPr/>
          <p:nvPr/>
        </p:nvPicPr>
        <p:blipFill>
          <a:blip r:embed="rId4" cstate="print"/>
          <a:stretch>
            <a:fillRect/>
          </a:stretch>
        </p:blipFill>
        <p:spPr>
          <a:xfrm>
            <a:off x="3115436" y="9510641"/>
            <a:ext cx="2095500" cy="555910"/>
          </a:xfrm>
          <a:prstGeom prst="rect">
            <a:avLst/>
          </a:prstGeom>
        </p:spPr>
      </p:pic>
      <p:grpSp>
        <p:nvGrpSpPr>
          <p:cNvPr id="8" name="object 8"/>
          <p:cNvGrpSpPr/>
          <p:nvPr/>
        </p:nvGrpSpPr>
        <p:grpSpPr>
          <a:xfrm>
            <a:off x="531711" y="8324215"/>
            <a:ext cx="3924300" cy="1962785"/>
            <a:chOff x="600837" y="8324608"/>
            <a:chExt cx="3924300" cy="1962785"/>
          </a:xfrm>
        </p:grpSpPr>
        <p:pic>
          <p:nvPicPr>
            <p:cNvPr id="9" name="object 9"/>
            <p:cNvPicPr/>
            <p:nvPr/>
          </p:nvPicPr>
          <p:blipFill>
            <a:blip r:embed="rId4" cstate="print"/>
            <a:stretch>
              <a:fillRect/>
            </a:stretch>
          </p:blipFill>
          <p:spPr>
            <a:xfrm>
              <a:off x="600837" y="9510641"/>
              <a:ext cx="2095500" cy="555910"/>
            </a:xfrm>
            <a:prstGeom prst="rect">
              <a:avLst/>
            </a:prstGeom>
          </p:spPr>
        </p:pic>
        <p:sp>
          <p:nvSpPr>
            <p:cNvPr id="10" name="object 10"/>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11" name="object 11"/>
            <p:cNvPicPr/>
            <p:nvPr/>
          </p:nvPicPr>
          <p:blipFill>
            <a:blip r:embed="rId5" cstate="print"/>
            <a:stretch>
              <a:fillRect/>
            </a:stretch>
          </p:blipFill>
          <p:spPr>
            <a:xfrm>
              <a:off x="622617" y="8324608"/>
              <a:ext cx="3902329" cy="1962389"/>
            </a:xfrm>
            <a:prstGeom prst="rect">
              <a:avLst/>
            </a:prstGeom>
          </p:spPr>
        </p:pic>
      </p:grpSp>
      <p:pic>
        <p:nvPicPr>
          <p:cNvPr id="12" name="object 12"/>
          <p:cNvPicPr/>
          <p:nvPr/>
        </p:nvPicPr>
        <p:blipFill>
          <a:blip r:embed="rId6" cstate="print"/>
          <a:stretch>
            <a:fillRect/>
          </a:stretch>
        </p:blipFill>
        <p:spPr>
          <a:xfrm>
            <a:off x="13242526" y="47064"/>
            <a:ext cx="2090753" cy="574189"/>
          </a:xfrm>
          <a:prstGeom prst="rect">
            <a:avLst/>
          </a:prstGeom>
        </p:spPr>
      </p:pic>
      <p:pic>
        <p:nvPicPr>
          <p:cNvPr id="13" name="object 13"/>
          <p:cNvPicPr/>
          <p:nvPr/>
        </p:nvPicPr>
        <p:blipFill>
          <a:blip r:embed="rId6" cstate="print"/>
          <a:stretch>
            <a:fillRect/>
          </a:stretch>
        </p:blipFill>
        <p:spPr>
          <a:xfrm>
            <a:off x="10727925" y="47064"/>
            <a:ext cx="2090753" cy="574189"/>
          </a:xfrm>
          <a:prstGeom prst="rect">
            <a:avLst/>
          </a:prstGeom>
        </p:spPr>
      </p:pic>
      <p:pic>
        <p:nvPicPr>
          <p:cNvPr id="14" name="object 14"/>
          <p:cNvPicPr/>
          <p:nvPr/>
        </p:nvPicPr>
        <p:blipFill>
          <a:blip r:embed="rId6" cstate="print"/>
          <a:stretch>
            <a:fillRect/>
          </a:stretch>
        </p:blipFill>
        <p:spPr>
          <a:xfrm>
            <a:off x="8213325" y="47064"/>
            <a:ext cx="2090753" cy="574189"/>
          </a:xfrm>
          <a:prstGeom prst="rect">
            <a:avLst/>
          </a:prstGeom>
        </p:spPr>
      </p:pic>
      <p:pic>
        <p:nvPicPr>
          <p:cNvPr id="15" name="object 15"/>
          <p:cNvPicPr/>
          <p:nvPr/>
        </p:nvPicPr>
        <p:blipFill>
          <a:blip r:embed="rId6" cstate="print"/>
          <a:stretch>
            <a:fillRect/>
          </a:stretch>
        </p:blipFill>
        <p:spPr>
          <a:xfrm>
            <a:off x="15757126" y="47064"/>
            <a:ext cx="2090753" cy="574189"/>
          </a:xfrm>
          <a:prstGeom prst="rect">
            <a:avLst/>
          </a:prstGeom>
        </p:spPr>
      </p:pic>
      <p:pic>
        <p:nvPicPr>
          <p:cNvPr id="16" name="object 16"/>
          <p:cNvPicPr/>
          <p:nvPr/>
        </p:nvPicPr>
        <p:blipFill>
          <a:blip r:embed="rId6" cstate="print"/>
          <a:stretch>
            <a:fillRect/>
          </a:stretch>
        </p:blipFill>
        <p:spPr>
          <a:xfrm>
            <a:off x="5698726" y="47064"/>
            <a:ext cx="2090753" cy="574189"/>
          </a:xfrm>
          <a:prstGeom prst="rect">
            <a:avLst/>
          </a:prstGeom>
        </p:spPr>
      </p:pic>
      <p:pic>
        <p:nvPicPr>
          <p:cNvPr id="17" name="object 17"/>
          <p:cNvPicPr/>
          <p:nvPr/>
        </p:nvPicPr>
        <p:blipFill>
          <a:blip r:embed="rId6" cstate="print"/>
          <a:stretch>
            <a:fillRect/>
          </a:stretch>
        </p:blipFill>
        <p:spPr>
          <a:xfrm>
            <a:off x="3184126" y="47064"/>
            <a:ext cx="2090753" cy="574189"/>
          </a:xfrm>
          <a:prstGeom prst="rect">
            <a:avLst/>
          </a:prstGeom>
        </p:spPr>
      </p:pic>
      <p:grpSp>
        <p:nvGrpSpPr>
          <p:cNvPr id="21" name="object 21"/>
          <p:cNvGrpSpPr/>
          <p:nvPr/>
        </p:nvGrpSpPr>
        <p:grpSpPr>
          <a:xfrm>
            <a:off x="16514063" y="0"/>
            <a:ext cx="1774189" cy="1668145"/>
            <a:chOff x="16514063" y="0"/>
            <a:chExt cx="1774189" cy="1668145"/>
          </a:xfrm>
        </p:grpSpPr>
        <p:sp>
          <p:nvSpPr>
            <p:cNvPr id="22" name="object 22"/>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23" name="object 23"/>
            <p:cNvPicPr/>
            <p:nvPr/>
          </p:nvPicPr>
          <p:blipFill>
            <a:blip r:embed="rId7" cstate="print"/>
            <a:stretch>
              <a:fillRect/>
            </a:stretch>
          </p:blipFill>
          <p:spPr>
            <a:xfrm>
              <a:off x="16514063" y="0"/>
              <a:ext cx="1773932" cy="1385316"/>
            </a:xfrm>
            <a:prstGeom prst="rect">
              <a:avLst/>
            </a:prstGeom>
          </p:spPr>
        </p:pic>
      </p:grpSp>
      <p:grpSp>
        <p:nvGrpSpPr>
          <p:cNvPr id="24" name="object 24"/>
          <p:cNvGrpSpPr/>
          <p:nvPr/>
        </p:nvGrpSpPr>
        <p:grpSpPr>
          <a:xfrm>
            <a:off x="2715767" y="2619755"/>
            <a:ext cx="7343140" cy="6158865"/>
            <a:chOff x="2715767" y="2619755"/>
            <a:chExt cx="7343140" cy="6158865"/>
          </a:xfrm>
        </p:grpSpPr>
        <p:pic>
          <p:nvPicPr>
            <p:cNvPr id="25" name="object 25"/>
            <p:cNvPicPr/>
            <p:nvPr/>
          </p:nvPicPr>
          <p:blipFill>
            <a:blip r:embed="rId8" cstate="print"/>
            <a:stretch>
              <a:fillRect/>
            </a:stretch>
          </p:blipFill>
          <p:spPr>
            <a:xfrm>
              <a:off x="2724911" y="2628899"/>
              <a:ext cx="7324344" cy="6140196"/>
            </a:xfrm>
            <a:prstGeom prst="rect">
              <a:avLst/>
            </a:prstGeom>
          </p:spPr>
        </p:pic>
        <p:sp>
          <p:nvSpPr>
            <p:cNvPr id="26" name="object 26"/>
            <p:cNvSpPr/>
            <p:nvPr/>
          </p:nvSpPr>
          <p:spPr>
            <a:xfrm>
              <a:off x="2720339" y="2624327"/>
              <a:ext cx="7333615" cy="6149340"/>
            </a:xfrm>
            <a:custGeom>
              <a:avLst/>
              <a:gdLst/>
              <a:ahLst/>
              <a:cxnLst/>
              <a:rect l="l" t="t" r="r" b="b"/>
              <a:pathLst>
                <a:path w="7333615" h="6149340">
                  <a:moveTo>
                    <a:pt x="0" y="6149340"/>
                  </a:moveTo>
                  <a:lnTo>
                    <a:pt x="7333488" y="6149340"/>
                  </a:lnTo>
                  <a:lnTo>
                    <a:pt x="7333488" y="0"/>
                  </a:lnTo>
                  <a:lnTo>
                    <a:pt x="0" y="0"/>
                  </a:lnTo>
                  <a:lnTo>
                    <a:pt x="0" y="6149340"/>
                  </a:lnTo>
                  <a:close/>
                </a:path>
              </a:pathLst>
            </a:custGeom>
            <a:ln w="9144">
              <a:solidFill>
                <a:srgbClr val="1F487C"/>
              </a:solidFill>
            </a:ln>
          </p:spPr>
          <p:txBody>
            <a:bodyPr wrap="square" lIns="0" tIns="0" rIns="0" bIns="0" rtlCol="0"/>
            <a:lstStyle/>
            <a:p>
              <a:endParaRPr/>
            </a:p>
          </p:txBody>
        </p:sp>
      </p:grpSp>
      <p:sp>
        <p:nvSpPr>
          <p:cNvPr id="27" name="object 27"/>
          <p:cNvSpPr txBox="1"/>
          <p:nvPr/>
        </p:nvSpPr>
        <p:spPr>
          <a:xfrm>
            <a:off x="2627211" y="1200592"/>
            <a:ext cx="10920730" cy="1202893"/>
          </a:xfrm>
          <a:prstGeom prst="rect">
            <a:avLst/>
          </a:prstGeom>
        </p:spPr>
        <p:txBody>
          <a:bodyPr vert="horz" wrap="square" lIns="0" tIns="73660" rIns="0" bIns="0" rtlCol="0">
            <a:spAutoFit/>
          </a:bodyPr>
          <a:lstStyle/>
          <a:p>
            <a:pPr marL="808989" marR="5080" indent="-685800">
              <a:lnSpc>
                <a:spcPts val="2810"/>
              </a:lnSpc>
              <a:spcBef>
                <a:spcPts val="409"/>
              </a:spcBef>
              <a:buFont typeface="Wingdings" panose="05000000000000000000" pitchFamily="2" charset="2"/>
              <a:buChar char="Ø"/>
            </a:pPr>
            <a:r>
              <a:rPr lang="en-US" sz="4800" dirty="0">
                <a:latin typeface="Tahoma"/>
                <a:cs typeface="Tahoma"/>
              </a:rPr>
              <a:t>Movie Duration Analysis:-</a:t>
            </a:r>
          </a:p>
          <a:p>
            <a:pPr marL="123189" marR="5080">
              <a:lnSpc>
                <a:spcPts val="2810"/>
              </a:lnSpc>
              <a:spcBef>
                <a:spcPts val="409"/>
              </a:spcBef>
            </a:pPr>
            <a:r>
              <a:rPr sz="2400" dirty="0">
                <a:latin typeface="Arial MT"/>
                <a:cs typeface="Arial MT"/>
              </a:rPr>
              <a:t>Analyze</a:t>
            </a:r>
            <a:r>
              <a:rPr sz="2400" spc="5" dirty="0">
                <a:latin typeface="Arial MT"/>
                <a:cs typeface="Arial MT"/>
              </a:rPr>
              <a:t> the</a:t>
            </a:r>
            <a:r>
              <a:rPr sz="2400" spc="-20" dirty="0">
                <a:latin typeface="Arial MT"/>
                <a:cs typeface="Arial MT"/>
              </a:rPr>
              <a:t> </a:t>
            </a:r>
            <a:r>
              <a:rPr sz="2400" spc="5" dirty="0">
                <a:latin typeface="Arial MT"/>
                <a:cs typeface="Arial MT"/>
              </a:rPr>
              <a:t>distribution</a:t>
            </a:r>
            <a:r>
              <a:rPr sz="2400" spc="-60" dirty="0">
                <a:latin typeface="Arial MT"/>
                <a:cs typeface="Arial MT"/>
              </a:rPr>
              <a:t> </a:t>
            </a:r>
            <a:r>
              <a:rPr sz="2400" dirty="0">
                <a:latin typeface="Arial MT"/>
                <a:cs typeface="Arial MT"/>
              </a:rPr>
              <a:t>of</a:t>
            </a:r>
            <a:r>
              <a:rPr sz="2400" spc="-5" dirty="0">
                <a:latin typeface="Arial MT"/>
                <a:cs typeface="Arial MT"/>
              </a:rPr>
              <a:t> </a:t>
            </a:r>
            <a:r>
              <a:rPr sz="2400" spc="5" dirty="0">
                <a:latin typeface="Arial MT"/>
                <a:cs typeface="Arial MT"/>
              </a:rPr>
              <a:t>movie</a:t>
            </a:r>
            <a:r>
              <a:rPr sz="2400" spc="-15" dirty="0">
                <a:latin typeface="Arial MT"/>
                <a:cs typeface="Arial MT"/>
              </a:rPr>
              <a:t> </a:t>
            </a:r>
            <a:r>
              <a:rPr sz="2400" dirty="0">
                <a:latin typeface="Arial MT"/>
                <a:cs typeface="Arial MT"/>
              </a:rPr>
              <a:t>durations and</a:t>
            </a:r>
            <a:r>
              <a:rPr sz="2400" spc="10" dirty="0">
                <a:latin typeface="Arial MT"/>
                <a:cs typeface="Arial MT"/>
              </a:rPr>
              <a:t> </a:t>
            </a:r>
            <a:r>
              <a:rPr sz="2400" spc="5" dirty="0">
                <a:latin typeface="Arial MT"/>
                <a:cs typeface="Arial MT"/>
              </a:rPr>
              <a:t>identify</a:t>
            </a:r>
            <a:r>
              <a:rPr sz="2400" spc="-30" dirty="0">
                <a:latin typeface="Arial MT"/>
                <a:cs typeface="Arial MT"/>
              </a:rPr>
              <a:t> </a:t>
            </a:r>
            <a:r>
              <a:rPr sz="2400" spc="5" dirty="0">
                <a:latin typeface="Arial MT"/>
                <a:cs typeface="Arial MT"/>
              </a:rPr>
              <a:t>the</a:t>
            </a:r>
            <a:r>
              <a:rPr sz="2400" spc="-20" dirty="0">
                <a:latin typeface="Arial MT"/>
                <a:cs typeface="Arial MT"/>
              </a:rPr>
              <a:t> </a:t>
            </a:r>
            <a:r>
              <a:rPr sz="2400" dirty="0">
                <a:latin typeface="Arial MT"/>
                <a:cs typeface="Arial MT"/>
              </a:rPr>
              <a:t>relationship</a:t>
            </a:r>
            <a:r>
              <a:rPr sz="2400" spc="-15" dirty="0">
                <a:latin typeface="Arial MT"/>
                <a:cs typeface="Arial MT"/>
              </a:rPr>
              <a:t> </a:t>
            </a:r>
            <a:r>
              <a:rPr sz="2400" spc="-5" dirty="0">
                <a:latin typeface="Arial MT"/>
                <a:cs typeface="Arial MT"/>
              </a:rPr>
              <a:t>between </a:t>
            </a:r>
            <a:r>
              <a:rPr sz="2400" spc="-650" dirty="0">
                <a:latin typeface="Arial MT"/>
                <a:cs typeface="Arial MT"/>
              </a:rPr>
              <a:t> </a:t>
            </a:r>
            <a:r>
              <a:rPr sz="2400" spc="5" dirty="0">
                <a:latin typeface="Arial MT"/>
                <a:cs typeface="Arial MT"/>
              </a:rPr>
              <a:t>movie</a:t>
            </a:r>
            <a:r>
              <a:rPr sz="2400" spc="-25" dirty="0">
                <a:latin typeface="Arial MT"/>
                <a:cs typeface="Arial MT"/>
              </a:rPr>
              <a:t> </a:t>
            </a:r>
            <a:r>
              <a:rPr sz="2400" dirty="0">
                <a:latin typeface="Arial MT"/>
                <a:cs typeface="Arial MT"/>
              </a:rPr>
              <a:t>duration</a:t>
            </a:r>
            <a:r>
              <a:rPr sz="2400" spc="-25" dirty="0">
                <a:latin typeface="Arial MT"/>
                <a:cs typeface="Arial MT"/>
              </a:rPr>
              <a:t> </a:t>
            </a:r>
            <a:r>
              <a:rPr sz="2400" dirty="0">
                <a:latin typeface="Arial MT"/>
                <a:cs typeface="Arial MT"/>
              </a:rPr>
              <a:t>and</a:t>
            </a:r>
            <a:r>
              <a:rPr sz="2400" spc="10" dirty="0">
                <a:latin typeface="Arial MT"/>
                <a:cs typeface="Arial MT"/>
              </a:rPr>
              <a:t> </a:t>
            </a:r>
            <a:r>
              <a:rPr sz="2400" spc="-5" dirty="0">
                <a:latin typeface="Arial MT"/>
                <a:cs typeface="Arial MT"/>
              </a:rPr>
              <a:t>IMDB </a:t>
            </a:r>
            <a:r>
              <a:rPr sz="2400" spc="5" dirty="0">
                <a:latin typeface="Arial MT"/>
                <a:cs typeface="Arial MT"/>
              </a:rPr>
              <a:t>score.</a:t>
            </a:r>
            <a:endParaRPr sz="2400" dirty="0">
              <a:latin typeface="Arial MT"/>
              <a:cs typeface="Arial MT"/>
            </a:endParaRPr>
          </a:p>
        </p:txBody>
      </p:sp>
      <p:pic>
        <p:nvPicPr>
          <p:cNvPr id="28" name="object 28"/>
          <p:cNvPicPr/>
          <p:nvPr/>
        </p:nvPicPr>
        <p:blipFill>
          <a:blip r:embed="rId9" cstate="print"/>
          <a:stretch>
            <a:fillRect/>
          </a:stretch>
        </p:blipFill>
        <p:spPr>
          <a:xfrm>
            <a:off x="10268711" y="2628900"/>
            <a:ext cx="7534656" cy="6140196"/>
          </a:xfrm>
          <a:prstGeom prst="rect">
            <a:avLst/>
          </a:prstGeom>
        </p:spPr>
      </p:pic>
      <p:sp>
        <p:nvSpPr>
          <p:cNvPr id="29" name="AutoShape 22">
            <a:extLst>
              <a:ext uri="{FF2B5EF4-FFF2-40B4-BE49-F238E27FC236}">
                <a16:creationId xmlns:a16="http://schemas.microsoft.com/office/drawing/2014/main" id="{DF40956C-F513-41B3-83A0-011CD724D7B7}"/>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279093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743789" y="1909668"/>
            <a:ext cx="6453903" cy="6467663"/>
          </a:xfrm>
          <a:prstGeom prst="rect">
            <a:avLst/>
          </a:prstGeom>
        </p:spPr>
      </p:pic>
      <p:sp>
        <p:nvSpPr>
          <p:cNvPr id="33" name="TextBox 33"/>
          <p:cNvSpPr txBox="1"/>
          <p:nvPr/>
        </p:nvSpPr>
        <p:spPr>
          <a:xfrm>
            <a:off x="1534899" y="3548824"/>
            <a:ext cx="6871682" cy="492442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pPr algn="ctr">
              <a:lnSpc>
                <a:spcPts val="9600"/>
              </a:lnSpc>
            </a:pPr>
            <a:r>
              <a:rPr lang="en-US" sz="8000" spc="-80" dirty="0">
                <a:solidFill>
                  <a:srgbClr val="FFFFFF"/>
                </a:solidFill>
                <a:latin typeface="Graphik Regular" panose="020B0503030202060203" pitchFamily="34" charset="0"/>
              </a:rPr>
              <a:t>Instagram User Analytics</a:t>
            </a:r>
          </a:p>
          <a:p>
            <a:pPr algn="ctr">
              <a:lnSpc>
                <a:spcPts val="9600"/>
              </a:lnSpc>
            </a:pPr>
            <a:endParaRPr lang="en-US" sz="8000" spc="-80" dirty="0">
              <a:solidFill>
                <a:srgbClr val="FFFFFF"/>
              </a:solidFill>
              <a:latin typeface="Graphik Regular" panose="020B0503030202060203" pitchFamily="34" charset="0"/>
            </a:endParaRPr>
          </a:p>
        </p:txBody>
      </p:sp>
      <p:sp>
        <p:nvSpPr>
          <p:cNvPr id="34" name="TextBox 33">
            <a:extLst>
              <a:ext uri="{FF2B5EF4-FFF2-40B4-BE49-F238E27FC236}">
                <a16:creationId xmlns:a16="http://schemas.microsoft.com/office/drawing/2014/main" id="{684CA5B8-03CD-4231-BA74-F14D2F4F770F}"/>
              </a:ext>
            </a:extLst>
          </p:cNvPr>
          <p:cNvSpPr txBox="1"/>
          <p:nvPr/>
        </p:nvSpPr>
        <p:spPr>
          <a:xfrm>
            <a:off x="8335837" y="2463435"/>
            <a:ext cx="8016357" cy="6001643"/>
          </a:xfrm>
          <a:prstGeom prst="rect">
            <a:avLst/>
          </a:prstGeom>
          <a:noFill/>
        </p:spPr>
        <p:txBody>
          <a:bodyPr wrap="square" rtlCol="0">
            <a:spAutoFit/>
          </a:bodyPr>
          <a:lstStyle/>
          <a:p>
            <a:r>
              <a:rPr lang="en-GB" sz="3200" dirty="0"/>
              <a:t>In this project we are doing an in-depth exploration of user interactions and engagement with the Instagram app. we aim to unearth insights that catalyse informed decision-making across various business functions.</a:t>
            </a:r>
          </a:p>
          <a:p>
            <a:endParaRPr lang="en-GB" sz="3200" dirty="0"/>
          </a:p>
          <a:p>
            <a:r>
              <a:rPr lang="en-GB" sz="3200" dirty="0"/>
              <a:t>We are going to achieve this by doing these tasks: </a:t>
            </a:r>
          </a:p>
          <a:p>
            <a:pPr marL="742950" indent="-742950">
              <a:buFont typeface="+mj-lt"/>
              <a:buAutoNum type="arabicParenR"/>
            </a:pPr>
            <a:r>
              <a:rPr lang="en-GB" sz="3200" dirty="0"/>
              <a:t>Marketing Analysis</a:t>
            </a:r>
          </a:p>
          <a:p>
            <a:pPr marL="742950" indent="-742950">
              <a:buFont typeface="+mj-lt"/>
              <a:buAutoNum type="arabicParenR"/>
            </a:pPr>
            <a:r>
              <a:rPr lang="en-GB" sz="3200" dirty="0"/>
              <a:t>Investor </a:t>
            </a:r>
            <a:r>
              <a:rPr lang="en-GB" sz="3200" dirty="0" err="1"/>
              <a:t>Matrics</a:t>
            </a:r>
            <a:endParaRPr lang="en-GB" sz="3200" dirty="0"/>
          </a:p>
          <a:p>
            <a:endParaRPr lang="en-IN" sz="3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83179" y="2848355"/>
            <a:ext cx="5623560" cy="5793105"/>
            <a:chOff x="2583179" y="2848355"/>
            <a:chExt cx="5623560" cy="5793105"/>
          </a:xfrm>
        </p:grpSpPr>
        <p:pic>
          <p:nvPicPr>
            <p:cNvPr id="3" name="object 3"/>
            <p:cNvPicPr/>
            <p:nvPr/>
          </p:nvPicPr>
          <p:blipFill>
            <a:blip r:embed="rId3" cstate="print"/>
            <a:stretch>
              <a:fillRect/>
            </a:stretch>
          </p:blipFill>
          <p:spPr>
            <a:xfrm>
              <a:off x="2592323" y="2857499"/>
              <a:ext cx="5605272" cy="5774436"/>
            </a:xfrm>
            <a:prstGeom prst="rect">
              <a:avLst/>
            </a:prstGeom>
          </p:spPr>
        </p:pic>
        <p:sp>
          <p:nvSpPr>
            <p:cNvPr id="4" name="object 4"/>
            <p:cNvSpPr/>
            <p:nvPr/>
          </p:nvSpPr>
          <p:spPr>
            <a:xfrm>
              <a:off x="2587751" y="2852927"/>
              <a:ext cx="5614670" cy="5783580"/>
            </a:xfrm>
            <a:custGeom>
              <a:avLst/>
              <a:gdLst/>
              <a:ahLst/>
              <a:cxnLst/>
              <a:rect l="l" t="t" r="r" b="b"/>
              <a:pathLst>
                <a:path w="5614670" h="5783580">
                  <a:moveTo>
                    <a:pt x="0" y="5783580"/>
                  </a:moveTo>
                  <a:lnTo>
                    <a:pt x="5614415" y="5783580"/>
                  </a:lnTo>
                  <a:lnTo>
                    <a:pt x="5614415" y="0"/>
                  </a:lnTo>
                  <a:lnTo>
                    <a:pt x="0" y="0"/>
                  </a:lnTo>
                  <a:lnTo>
                    <a:pt x="0" y="5783580"/>
                  </a:lnTo>
                  <a:close/>
                </a:path>
              </a:pathLst>
            </a:custGeom>
            <a:ln w="9144">
              <a:solidFill>
                <a:srgbClr val="1F487C"/>
              </a:solidFill>
            </a:ln>
          </p:spPr>
          <p:txBody>
            <a:bodyPr wrap="square" lIns="0" tIns="0" rIns="0" bIns="0" rtlCol="0"/>
            <a:lstStyle/>
            <a:p>
              <a:endParaRPr/>
            </a:p>
          </p:txBody>
        </p:sp>
      </p:grpSp>
      <p:grpSp>
        <p:nvGrpSpPr>
          <p:cNvPr id="5" name="object 5"/>
          <p:cNvGrpSpPr/>
          <p:nvPr/>
        </p:nvGrpSpPr>
        <p:grpSpPr>
          <a:xfrm>
            <a:off x="10652759" y="2692907"/>
            <a:ext cx="5020310" cy="2592705"/>
            <a:chOff x="10652759" y="2692907"/>
            <a:chExt cx="5020310" cy="2592705"/>
          </a:xfrm>
        </p:grpSpPr>
        <p:pic>
          <p:nvPicPr>
            <p:cNvPr id="6" name="object 6"/>
            <p:cNvPicPr/>
            <p:nvPr/>
          </p:nvPicPr>
          <p:blipFill>
            <a:blip r:embed="rId4" cstate="print"/>
            <a:stretch>
              <a:fillRect/>
            </a:stretch>
          </p:blipFill>
          <p:spPr>
            <a:xfrm>
              <a:off x="10661903" y="2702051"/>
              <a:ext cx="5001767" cy="2574036"/>
            </a:xfrm>
            <a:prstGeom prst="rect">
              <a:avLst/>
            </a:prstGeom>
          </p:spPr>
        </p:pic>
        <p:sp>
          <p:nvSpPr>
            <p:cNvPr id="7" name="object 7"/>
            <p:cNvSpPr/>
            <p:nvPr/>
          </p:nvSpPr>
          <p:spPr>
            <a:xfrm>
              <a:off x="10657331" y="2697479"/>
              <a:ext cx="5011420" cy="2583180"/>
            </a:xfrm>
            <a:custGeom>
              <a:avLst/>
              <a:gdLst/>
              <a:ahLst/>
              <a:cxnLst/>
              <a:rect l="l" t="t" r="r" b="b"/>
              <a:pathLst>
                <a:path w="5011419" h="2583179">
                  <a:moveTo>
                    <a:pt x="0" y="2583180"/>
                  </a:moveTo>
                  <a:lnTo>
                    <a:pt x="5010912" y="2583180"/>
                  </a:lnTo>
                  <a:lnTo>
                    <a:pt x="5010912" y="0"/>
                  </a:lnTo>
                  <a:lnTo>
                    <a:pt x="0" y="0"/>
                  </a:lnTo>
                  <a:lnTo>
                    <a:pt x="0" y="2583180"/>
                  </a:lnTo>
                  <a:close/>
                </a:path>
              </a:pathLst>
            </a:custGeom>
            <a:ln w="9143">
              <a:solidFill>
                <a:srgbClr val="1F487C"/>
              </a:solidFill>
            </a:ln>
          </p:spPr>
          <p:txBody>
            <a:bodyPr wrap="square" lIns="0" tIns="0" rIns="0" bIns="0" rtlCol="0"/>
            <a:lstStyle/>
            <a:p>
              <a:endParaRPr/>
            </a:p>
          </p:txBody>
        </p:sp>
      </p:grpSp>
      <p:grpSp>
        <p:nvGrpSpPr>
          <p:cNvPr id="8" name="object 8"/>
          <p:cNvGrpSpPr/>
          <p:nvPr/>
        </p:nvGrpSpPr>
        <p:grpSpPr>
          <a:xfrm>
            <a:off x="10652759" y="5902452"/>
            <a:ext cx="4997450" cy="2601595"/>
            <a:chOff x="10652759" y="5902452"/>
            <a:chExt cx="4997450" cy="2601595"/>
          </a:xfrm>
        </p:grpSpPr>
        <p:pic>
          <p:nvPicPr>
            <p:cNvPr id="9" name="object 9"/>
            <p:cNvPicPr/>
            <p:nvPr/>
          </p:nvPicPr>
          <p:blipFill>
            <a:blip r:embed="rId5" cstate="print"/>
            <a:stretch>
              <a:fillRect/>
            </a:stretch>
          </p:blipFill>
          <p:spPr>
            <a:xfrm>
              <a:off x="10661903" y="5911596"/>
              <a:ext cx="4978908" cy="2583179"/>
            </a:xfrm>
            <a:prstGeom prst="rect">
              <a:avLst/>
            </a:prstGeom>
          </p:spPr>
        </p:pic>
        <p:sp>
          <p:nvSpPr>
            <p:cNvPr id="10" name="object 10"/>
            <p:cNvSpPr/>
            <p:nvPr/>
          </p:nvSpPr>
          <p:spPr>
            <a:xfrm>
              <a:off x="10657331" y="5907024"/>
              <a:ext cx="4988560" cy="2592705"/>
            </a:xfrm>
            <a:custGeom>
              <a:avLst/>
              <a:gdLst/>
              <a:ahLst/>
              <a:cxnLst/>
              <a:rect l="l" t="t" r="r" b="b"/>
              <a:pathLst>
                <a:path w="4988559" h="2592704">
                  <a:moveTo>
                    <a:pt x="0" y="2592324"/>
                  </a:moveTo>
                  <a:lnTo>
                    <a:pt x="4988052" y="2592324"/>
                  </a:lnTo>
                  <a:lnTo>
                    <a:pt x="4988052" y="0"/>
                  </a:lnTo>
                  <a:lnTo>
                    <a:pt x="0" y="0"/>
                  </a:lnTo>
                  <a:lnTo>
                    <a:pt x="0" y="2592324"/>
                  </a:lnTo>
                  <a:close/>
                </a:path>
              </a:pathLst>
            </a:custGeom>
            <a:ln w="9144">
              <a:solidFill>
                <a:srgbClr val="1F487C"/>
              </a:solidFill>
            </a:ln>
          </p:spPr>
          <p:txBody>
            <a:bodyPr wrap="square" lIns="0" tIns="0" rIns="0" bIns="0" rtlCol="0"/>
            <a:lstStyle/>
            <a:p>
              <a:endParaRPr/>
            </a:p>
          </p:txBody>
        </p:sp>
      </p:grpSp>
      <p:sp>
        <p:nvSpPr>
          <p:cNvPr id="11" name="object 11"/>
          <p:cNvSpPr txBox="1"/>
          <p:nvPr/>
        </p:nvSpPr>
        <p:spPr>
          <a:xfrm>
            <a:off x="2653029" y="1050112"/>
            <a:ext cx="11652250" cy="1293944"/>
          </a:xfrm>
          <a:prstGeom prst="rect">
            <a:avLst/>
          </a:prstGeom>
        </p:spPr>
        <p:txBody>
          <a:bodyPr vert="horz" wrap="square" lIns="0" tIns="11430" rIns="0" bIns="0" rtlCol="0">
            <a:spAutoFit/>
          </a:bodyPr>
          <a:lstStyle/>
          <a:p>
            <a:pPr marL="723900" marR="5080" indent="-685800">
              <a:lnSpc>
                <a:spcPts val="3279"/>
              </a:lnSpc>
              <a:spcBef>
                <a:spcPts val="55"/>
              </a:spcBef>
              <a:buFont typeface="Wingdings" panose="05000000000000000000" pitchFamily="2" charset="2"/>
              <a:buChar char="Ø"/>
            </a:pPr>
            <a:r>
              <a:rPr lang="en-US" sz="4800" dirty="0">
                <a:latin typeface="Tahoma"/>
                <a:cs typeface="Tahoma"/>
              </a:rPr>
              <a:t>Language Analysis:-</a:t>
            </a:r>
          </a:p>
          <a:p>
            <a:pPr marL="38100" marR="5080">
              <a:lnSpc>
                <a:spcPts val="3279"/>
              </a:lnSpc>
              <a:spcBef>
                <a:spcPts val="55"/>
              </a:spcBef>
            </a:pPr>
            <a:r>
              <a:rPr sz="2800" spc="-5" dirty="0">
                <a:latin typeface="Arial MT"/>
                <a:cs typeface="Arial MT"/>
              </a:rPr>
              <a:t>Determine</a:t>
            </a:r>
            <a:r>
              <a:rPr sz="2800" spc="30" dirty="0">
                <a:latin typeface="Arial MT"/>
                <a:cs typeface="Arial MT"/>
              </a:rPr>
              <a:t> </a:t>
            </a:r>
            <a:r>
              <a:rPr sz="2800" dirty="0">
                <a:latin typeface="Arial MT"/>
                <a:cs typeface="Arial MT"/>
              </a:rPr>
              <a:t>the most</a:t>
            </a:r>
            <a:r>
              <a:rPr sz="2800" spc="-20" dirty="0">
                <a:latin typeface="Arial MT"/>
                <a:cs typeface="Arial MT"/>
              </a:rPr>
              <a:t> </a:t>
            </a:r>
            <a:r>
              <a:rPr sz="2800" spc="-5" dirty="0">
                <a:latin typeface="Arial MT"/>
                <a:cs typeface="Arial MT"/>
              </a:rPr>
              <a:t>common</a:t>
            </a:r>
            <a:r>
              <a:rPr sz="2800" spc="35" dirty="0">
                <a:latin typeface="Arial MT"/>
                <a:cs typeface="Arial MT"/>
              </a:rPr>
              <a:t> </a:t>
            </a:r>
            <a:r>
              <a:rPr sz="2800" spc="-10" dirty="0">
                <a:latin typeface="Arial MT"/>
                <a:cs typeface="Arial MT"/>
              </a:rPr>
              <a:t>languages</a:t>
            </a:r>
            <a:r>
              <a:rPr sz="2800" spc="80" dirty="0">
                <a:latin typeface="Arial MT"/>
                <a:cs typeface="Arial MT"/>
              </a:rPr>
              <a:t> </a:t>
            </a:r>
            <a:r>
              <a:rPr sz="2800" spc="-5" dirty="0">
                <a:latin typeface="Arial MT"/>
                <a:cs typeface="Arial MT"/>
              </a:rPr>
              <a:t>used</a:t>
            </a:r>
            <a:r>
              <a:rPr sz="2800" spc="35" dirty="0">
                <a:latin typeface="Arial MT"/>
                <a:cs typeface="Arial MT"/>
              </a:rPr>
              <a:t> </a:t>
            </a:r>
            <a:r>
              <a:rPr sz="2800" spc="-5" dirty="0">
                <a:latin typeface="Arial MT"/>
                <a:cs typeface="Arial MT"/>
              </a:rPr>
              <a:t>in movies</a:t>
            </a:r>
            <a:r>
              <a:rPr sz="2800" spc="50" dirty="0">
                <a:latin typeface="Arial MT"/>
                <a:cs typeface="Arial MT"/>
              </a:rPr>
              <a:t> </a:t>
            </a:r>
            <a:r>
              <a:rPr sz="2800" spc="-5" dirty="0">
                <a:latin typeface="Arial MT"/>
                <a:cs typeface="Arial MT"/>
              </a:rPr>
              <a:t>and</a:t>
            </a:r>
            <a:r>
              <a:rPr sz="2800" spc="35" dirty="0">
                <a:latin typeface="Arial MT"/>
                <a:cs typeface="Arial MT"/>
              </a:rPr>
              <a:t> </a:t>
            </a:r>
            <a:r>
              <a:rPr sz="2800" spc="-25" dirty="0">
                <a:latin typeface="Arial MT"/>
                <a:cs typeface="Arial MT"/>
              </a:rPr>
              <a:t>analyze</a:t>
            </a:r>
            <a:r>
              <a:rPr sz="2800" spc="140" dirty="0">
                <a:latin typeface="Arial MT"/>
                <a:cs typeface="Arial MT"/>
              </a:rPr>
              <a:t> </a:t>
            </a:r>
            <a:r>
              <a:rPr sz="2800" spc="-5" dirty="0">
                <a:latin typeface="Arial MT"/>
                <a:cs typeface="Arial MT"/>
              </a:rPr>
              <a:t>their </a:t>
            </a:r>
            <a:r>
              <a:rPr sz="2800" spc="-760" dirty="0">
                <a:latin typeface="Arial MT"/>
                <a:cs typeface="Arial MT"/>
              </a:rPr>
              <a:t> </a:t>
            </a:r>
            <a:r>
              <a:rPr sz="2800" spc="-5" dirty="0">
                <a:latin typeface="Arial MT"/>
                <a:cs typeface="Arial MT"/>
              </a:rPr>
              <a:t>impact</a:t>
            </a:r>
            <a:r>
              <a:rPr sz="2800" spc="10" dirty="0">
                <a:latin typeface="Arial MT"/>
                <a:cs typeface="Arial MT"/>
              </a:rPr>
              <a:t> </a:t>
            </a:r>
            <a:r>
              <a:rPr sz="2800" spc="-5" dirty="0">
                <a:latin typeface="Arial MT"/>
                <a:cs typeface="Arial MT"/>
              </a:rPr>
              <a:t>on </a:t>
            </a:r>
            <a:r>
              <a:rPr sz="2800" dirty="0">
                <a:latin typeface="Arial MT"/>
                <a:cs typeface="Arial MT"/>
              </a:rPr>
              <a:t>the</a:t>
            </a:r>
            <a:r>
              <a:rPr sz="2800" spc="-5" dirty="0">
                <a:latin typeface="Arial MT"/>
                <a:cs typeface="Arial MT"/>
              </a:rPr>
              <a:t> </a:t>
            </a:r>
            <a:r>
              <a:rPr sz="2800" dirty="0">
                <a:latin typeface="Arial MT"/>
                <a:cs typeface="Arial MT"/>
              </a:rPr>
              <a:t>IMDB</a:t>
            </a:r>
            <a:r>
              <a:rPr sz="2800" spc="-25" dirty="0">
                <a:latin typeface="Arial MT"/>
                <a:cs typeface="Arial MT"/>
              </a:rPr>
              <a:t> </a:t>
            </a:r>
            <a:r>
              <a:rPr sz="2800" dirty="0">
                <a:latin typeface="Arial MT"/>
                <a:cs typeface="Arial MT"/>
              </a:rPr>
              <a:t>score</a:t>
            </a:r>
            <a:r>
              <a:rPr sz="2800" spc="-5" dirty="0">
                <a:latin typeface="Arial MT"/>
                <a:cs typeface="Arial MT"/>
              </a:rPr>
              <a:t> </a:t>
            </a:r>
            <a:r>
              <a:rPr sz="2800" spc="-10" dirty="0">
                <a:latin typeface="Arial MT"/>
                <a:cs typeface="Arial MT"/>
              </a:rPr>
              <a:t>using</a:t>
            </a:r>
            <a:r>
              <a:rPr sz="2800" spc="30" dirty="0">
                <a:latin typeface="Arial MT"/>
                <a:cs typeface="Arial MT"/>
              </a:rPr>
              <a:t> </a:t>
            </a:r>
            <a:r>
              <a:rPr sz="2800" spc="-5" dirty="0">
                <a:latin typeface="Arial MT"/>
                <a:cs typeface="Arial MT"/>
              </a:rPr>
              <a:t>descriptive</a:t>
            </a:r>
            <a:r>
              <a:rPr sz="2800" spc="30" dirty="0">
                <a:latin typeface="Arial MT"/>
                <a:cs typeface="Arial MT"/>
              </a:rPr>
              <a:t> </a:t>
            </a:r>
            <a:r>
              <a:rPr sz="2800" dirty="0">
                <a:latin typeface="Arial MT"/>
                <a:cs typeface="Arial MT"/>
              </a:rPr>
              <a:t>statistics.</a:t>
            </a:r>
          </a:p>
        </p:txBody>
      </p:sp>
      <p:sp>
        <p:nvSpPr>
          <p:cNvPr id="12" name="object 12"/>
          <p:cNvSpPr txBox="1"/>
          <p:nvPr/>
        </p:nvSpPr>
        <p:spPr>
          <a:xfrm>
            <a:off x="10356850" y="5326507"/>
            <a:ext cx="5792470" cy="393065"/>
          </a:xfrm>
          <a:prstGeom prst="rect">
            <a:avLst/>
          </a:prstGeom>
        </p:spPr>
        <p:txBody>
          <a:bodyPr vert="horz" wrap="square" lIns="0" tIns="13970" rIns="0" bIns="0" rtlCol="0">
            <a:spAutoFit/>
          </a:bodyPr>
          <a:lstStyle/>
          <a:p>
            <a:pPr marL="12700">
              <a:lnSpc>
                <a:spcPct val="100000"/>
              </a:lnSpc>
              <a:spcBef>
                <a:spcPts val="110"/>
              </a:spcBef>
            </a:pPr>
            <a:r>
              <a:rPr sz="2400" spc="-5" dirty="0">
                <a:latin typeface="Calibri"/>
                <a:cs typeface="Calibri"/>
              </a:rPr>
              <a:t>(Languages</a:t>
            </a:r>
            <a:r>
              <a:rPr sz="2400" spc="-15" dirty="0">
                <a:latin typeface="Calibri"/>
                <a:cs typeface="Calibri"/>
              </a:rPr>
              <a:t> </a:t>
            </a:r>
            <a:r>
              <a:rPr sz="2400" spc="-5" dirty="0">
                <a:latin typeface="Calibri"/>
                <a:cs typeface="Calibri"/>
              </a:rPr>
              <a:t>with </a:t>
            </a:r>
            <a:r>
              <a:rPr sz="2400" b="1" spc="-5" dirty="0">
                <a:latin typeface="Calibri"/>
                <a:cs typeface="Calibri"/>
              </a:rPr>
              <a:t>Highest</a:t>
            </a:r>
            <a:r>
              <a:rPr sz="2400" b="1" spc="-40" dirty="0">
                <a:latin typeface="Calibri"/>
                <a:cs typeface="Calibri"/>
              </a:rPr>
              <a:t> </a:t>
            </a:r>
            <a:r>
              <a:rPr sz="2400" spc="-20" dirty="0">
                <a:latin typeface="Calibri"/>
                <a:cs typeface="Calibri"/>
              </a:rPr>
              <a:t>Average</a:t>
            </a:r>
            <a:r>
              <a:rPr sz="2400" spc="-10" dirty="0">
                <a:latin typeface="Calibri"/>
                <a:cs typeface="Calibri"/>
              </a:rPr>
              <a:t> </a:t>
            </a:r>
            <a:r>
              <a:rPr sz="2400" dirty="0">
                <a:latin typeface="Calibri"/>
                <a:cs typeface="Calibri"/>
              </a:rPr>
              <a:t>IMDB</a:t>
            </a:r>
            <a:r>
              <a:rPr sz="2400" spc="-15" dirty="0">
                <a:latin typeface="Calibri"/>
                <a:cs typeface="Calibri"/>
              </a:rPr>
              <a:t> </a:t>
            </a:r>
            <a:r>
              <a:rPr sz="2400" spc="-20" dirty="0">
                <a:latin typeface="Calibri"/>
                <a:cs typeface="Calibri"/>
              </a:rPr>
              <a:t>Score.)</a:t>
            </a:r>
            <a:endParaRPr sz="2400">
              <a:latin typeface="Calibri"/>
              <a:cs typeface="Calibri"/>
            </a:endParaRPr>
          </a:p>
        </p:txBody>
      </p:sp>
      <p:sp>
        <p:nvSpPr>
          <p:cNvPr id="13" name="object 13"/>
          <p:cNvSpPr txBox="1"/>
          <p:nvPr/>
        </p:nvSpPr>
        <p:spPr>
          <a:xfrm>
            <a:off x="10448290" y="8569832"/>
            <a:ext cx="5445760" cy="393065"/>
          </a:xfrm>
          <a:prstGeom prst="rect">
            <a:avLst/>
          </a:prstGeom>
        </p:spPr>
        <p:txBody>
          <a:bodyPr vert="horz" wrap="square" lIns="0" tIns="13970" rIns="0" bIns="0" rtlCol="0">
            <a:spAutoFit/>
          </a:bodyPr>
          <a:lstStyle/>
          <a:p>
            <a:pPr marL="12700">
              <a:lnSpc>
                <a:spcPct val="100000"/>
              </a:lnSpc>
              <a:spcBef>
                <a:spcPts val="110"/>
              </a:spcBef>
            </a:pPr>
            <a:r>
              <a:rPr sz="2400" spc="-5" dirty="0">
                <a:latin typeface="Calibri"/>
                <a:cs typeface="Calibri"/>
              </a:rPr>
              <a:t>(Languages</a:t>
            </a:r>
            <a:r>
              <a:rPr sz="2400" spc="-20" dirty="0">
                <a:latin typeface="Calibri"/>
                <a:cs typeface="Calibri"/>
              </a:rPr>
              <a:t> </a:t>
            </a:r>
            <a:r>
              <a:rPr sz="2400" spc="-5" dirty="0">
                <a:latin typeface="Calibri"/>
                <a:cs typeface="Calibri"/>
              </a:rPr>
              <a:t>with</a:t>
            </a:r>
            <a:r>
              <a:rPr sz="2400" spc="-10" dirty="0">
                <a:latin typeface="Calibri"/>
                <a:cs typeface="Calibri"/>
              </a:rPr>
              <a:t> </a:t>
            </a:r>
            <a:r>
              <a:rPr sz="2400" b="1" spc="-5" dirty="0">
                <a:latin typeface="Calibri"/>
                <a:cs typeface="Calibri"/>
              </a:rPr>
              <a:t>least</a:t>
            </a:r>
            <a:r>
              <a:rPr sz="2400" b="1" spc="-15" dirty="0">
                <a:latin typeface="Calibri"/>
                <a:cs typeface="Calibri"/>
              </a:rPr>
              <a:t> </a:t>
            </a:r>
            <a:r>
              <a:rPr sz="2400" spc="-20" dirty="0">
                <a:latin typeface="Calibri"/>
                <a:cs typeface="Calibri"/>
              </a:rPr>
              <a:t>Average</a:t>
            </a:r>
            <a:r>
              <a:rPr sz="2400" spc="-10" dirty="0">
                <a:latin typeface="Calibri"/>
                <a:cs typeface="Calibri"/>
              </a:rPr>
              <a:t> </a:t>
            </a:r>
            <a:r>
              <a:rPr sz="2400" dirty="0">
                <a:latin typeface="Calibri"/>
                <a:cs typeface="Calibri"/>
              </a:rPr>
              <a:t>IMDB</a:t>
            </a:r>
            <a:r>
              <a:rPr sz="2400" spc="-60" dirty="0">
                <a:latin typeface="Calibri"/>
                <a:cs typeface="Calibri"/>
              </a:rPr>
              <a:t> </a:t>
            </a:r>
            <a:r>
              <a:rPr sz="2400" spc="-15" dirty="0">
                <a:latin typeface="Calibri"/>
                <a:cs typeface="Calibri"/>
              </a:rPr>
              <a:t>Score.)</a:t>
            </a:r>
            <a:endParaRPr sz="2400">
              <a:latin typeface="Calibri"/>
              <a:cs typeface="Calibri"/>
            </a:endParaRPr>
          </a:p>
        </p:txBody>
      </p:sp>
      <p:grpSp>
        <p:nvGrpSpPr>
          <p:cNvPr id="15" name="Group 14">
            <a:extLst>
              <a:ext uri="{FF2B5EF4-FFF2-40B4-BE49-F238E27FC236}">
                <a16:creationId xmlns:a16="http://schemas.microsoft.com/office/drawing/2014/main" id="{D15BEAA9-E20E-4603-A3B6-9C79337B4E7C}"/>
              </a:ext>
            </a:extLst>
          </p:cNvPr>
          <p:cNvGrpSpPr/>
          <p:nvPr/>
        </p:nvGrpSpPr>
        <p:grpSpPr>
          <a:xfrm>
            <a:off x="304800" y="9145378"/>
            <a:ext cx="17253775" cy="2017079"/>
            <a:chOff x="0" y="0"/>
            <a:chExt cx="23005033" cy="2689439"/>
          </a:xfrm>
        </p:grpSpPr>
        <p:pic>
          <p:nvPicPr>
            <p:cNvPr id="16" name="Picture 15">
              <a:extLst>
                <a:ext uri="{FF2B5EF4-FFF2-40B4-BE49-F238E27FC236}">
                  <a16:creationId xmlns:a16="http://schemas.microsoft.com/office/drawing/2014/main" id="{F72DFEF7-682C-4767-ABAF-D35229E4CE7E}"/>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7" name="Picture 16">
              <a:extLst>
                <a:ext uri="{FF2B5EF4-FFF2-40B4-BE49-F238E27FC236}">
                  <a16:creationId xmlns:a16="http://schemas.microsoft.com/office/drawing/2014/main" id="{15B48CE0-CBCF-4FC6-896B-7A165C2D4EAF}"/>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8" name="Picture 17">
              <a:extLst>
                <a:ext uri="{FF2B5EF4-FFF2-40B4-BE49-F238E27FC236}">
                  <a16:creationId xmlns:a16="http://schemas.microsoft.com/office/drawing/2014/main" id="{0853A58B-F596-4523-887C-EE4AAD9B858D}"/>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9" name="Picture 18">
              <a:extLst>
                <a:ext uri="{FF2B5EF4-FFF2-40B4-BE49-F238E27FC236}">
                  <a16:creationId xmlns:a16="http://schemas.microsoft.com/office/drawing/2014/main" id="{2F003286-0798-47CD-9D2F-212EF3BBA83C}"/>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20" name="Picture 19">
              <a:extLst>
                <a:ext uri="{FF2B5EF4-FFF2-40B4-BE49-F238E27FC236}">
                  <a16:creationId xmlns:a16="http://schemas.microsoft.com/office/drawing/2014/main" id="{B3CC7B01-05BF-4C16-9E7A-48F96AC2D2F3}"/>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1" name="Picture 20">
              <a:extLst>
                <a:ext uri="{FF2B5EF4-FFF2-40B4-BE49-F238E27FC236}">
                  <a16:creationId xmlns:a16="http://schemas.microsoft.com/office/drawing/2014/main" id="{AB2F4741-9DCF-4C69-87EA-9235BAA1C183}"/>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2" name="Picture 21">
              <a:extLst>
                <a:ext uri="{FF2B5EF4-FFF2-40B4-BE49-F238E27FC236}">
                  <a16:creationId xmlns:a16="http://schemas.microsoft.com/office/drawing/2014/main" id="{5D1F0B5C-69C6-4A05-82B1-7EFCF99347DF}"/>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0E677617-4BDC-454C-882E-B07FD3BF5C9C}"/>
              </a:ext>
            </a:extLst>
          </p:cNvPr>
          <p:cNvGrpSpPr/>
          <p:nvPr/>
        </p:nvGrpSpPr>
        <p:grpSpPr>
          <a:xfrm>
            <a:off x="655751" y="-710238"/>
            <a:ext cx="17253775" cy="2017079"/>
            <a:chOff x="0" y="0"/>
            <a:chExt cx="23005033" cy="2689439"/>
          </a:xfrm>
        </p:grpSpPr>
        <p:pic>
          <p:nvPicPr>
            <p:cNvPr id="24" name="Picture 15">
              <a:extLst>
                <a:ext uri="{FF2B5EF4-FFF2-40B4-BE49-F238E27FC236}">
                  <a16:creationId xmlns:a16="http://schemas.microsoft.com/office/drawing/2014/main" id="{89ED6ECB-3D66-47C6-A6CC-6342766D50FC}"/>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25" name="Picture 16">
              <a:extLst>
                <a:ext uri="{FF2B5EF4-FFF2-40B4-BE49-F238E27FC236}">
                  <a16:creationId xmlns:a16="http://schemas.microsoft.com/office/drawing/2014/main" id="{7B485360-AE2F-4D1E-8293-E196ECD2734E}"/>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26" name="Picture 17">
              <a:extLst>
                <a:ext uri="{FF2B5EF4-FFF2-40B4-BE49-F238E27FC236}">
                  <a16:creationId xmlns:a16="http://schemas.microsoft.com/office/drawing/2014/main" id="{C09C2B93-FDF2-4247-9AF0-26266AA0D8C1}"/>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27" name="Picture 18">
              <a:extLst>
                <a:ext uri="{FF2B5EF4-FFF2-40B4-BE49-F238E27FC236}">
                  <a16:creationId xmlns:a16="http://schemas.microsoft.com/office/drawing/2014/main" id="{FC2577EB-CACD-43FD-AEE1-99BF4CA62CE4}"/>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28" name="Picture 19">
              <a:extLst>
                <a:ext uri="{FF2B5EF4-FFF2-40B4-BE49-F238E27FC236}">
                  <a16:creationId xmlns:a16="http://schemas.microsoft.com/office/drawing/2014/main" id="{C1BFC89C-15A4-44AE-8F74-8C50F04AA9A9}"/>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9" name="Picture 20">
              <a:extLst>
                <a:ext uri="{FF2B5EF4-FFF2-40B4-BE49-F238E27FC236}">
                  <a16:creationId xmlns:a16="http://schemas.microsoft.com/office/drawing/2014/main" id="{58415788-FFF8-4239-941D-4635A8614A89}"/>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30" name="Picture 21">
              <a:extLst>
                <a:ext uri="{FF2B5EF4-FFF2-40B4-BE49-F238E27FC236}">
                  <a16:creationId xmlns:a16="http://schemas.microsoft.com/office/drawing/2014/main" id="{D251B45C-7A39-4F78-8FE7-DF55603F3BC6}"/>
                </a:ext>
              </a:extLst>
            </p:cNvPr>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31" name="object 8">
            <a:extLst>
              <a:ext uri="{FF2B5EF4-FFF2-40B4-BE49-F238E27FC236}">
                <a16:creationId xmlns:a16="http://schemas.microsoft.com/office/drawing/2014/main" id="{6CB76984-DF5D-4F7A-81ED-79F52951DC41}"/>
              </a:ext>
            </a:extLst>
          </p:cNvPr>
          <p:cNvGrpSpPr/>
          <p:nvPr/>
        </p:nvGrpSpPr>
        <p:grpSpPr>
          <a:xfrm>
            <a:off x="690879" y="8255495"/>
            <a:ext cx="3924300" cy="1962785"/>
            <a:chOff x="600837" y="8324608"/>
            <a:chExt cx="3924300" cy="1962785"/>
          </a:xfrm>
        </p:grpSpPr>
        <p:pic>
          <p:nvPicPr>
            <p:cNvPr id="32" name="object 9">
              <a:extLst>
                <a:ext uri="{FF2B5EF4-FFF2-40B4-BE49-F238E27FC236}">
                  <a16:creationId xmlns:a16="http://schemas.microsoft.com/office/drawing/2014/main" id="{E569358D-5BEC-4654-8F3D-37D1E1BF4667}"/>
                </a:ext>
              </a:extLst>
            </p:cNvPr>
            <p:cNvPicPr/>
            <p:nvPr/>
          </p:nvPicPr>
          <p:blipFill>
            <a:blip r:embed="rId8" cstate="print"/>
            <a:stretch>
              <a:fillRect/>
            </a:stretch>
          </p:blipFill>
          <p:spPr>
            <a:xfrm>
              <a:off x="600837" y="9510641"/>
              <a:ext cx="2095500" cy="555910"/>
            </a:xfrm>
            <a:prstGeom prst="rect">
              <a:avLst/>
            </a:prstGeom>
          </p:spPr>
        </p:pic>
        <p:sp>
          <p:nvSpPr>
            <p:cNvPr id="33" name="object 10">
              <a:extLst>
                <a:ext uri="{FF2B5EF4-FFF2-40B4-BE49-F238E27FC236}">
                  <a16:creationId xmlns:a16="http://schemas.microsoft.com/office/drawing/2014/main" id="{2D7CCC7D-36ED-46A0-9EEC-BFF41FA90C4C}"/>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34" name="object 11">
              <a:extLst>
                <a:ext uri="{FF2B5EF4-FFF2-40B4-BE49-F238E27FC236}">
                  <a16:creationId xmlns:a16="http://schemas.microsoft.com/office/drawing/2014/main" id="{41F0FBDD-6B33-4EA8-91FD-34157DD392A4}"/>
                </a:ext>
              </a:extLst>
            </p:cNvPr>
            <p:cNvPicPr/>
            <p:nvPr/>
          </p:nvPicPr>
          <p:blipFill>
            <a:blip r:embed="rId9" cstate="print"/>
            <a:stretch>
              <a:fillRect/>
            </a:stretch>
          </p:blipFill>
          <p:spPr>
            <a:xfrm>
              <a:off x="622617" y="8324608"/>
              <a:ext cx="3902329" cy="1962389"/>
            </a:xfrm>
            <a:prstGeom prst="rect">
              <a:avLst/>
            </a:prstGeom>
          </p:spPr>
        </p:pic>
      </p:grpSp>
      <p:sp>
        <p:nvSpPr>
          <p:cNvPr id="14" name="AutoShape 22">
            <a:extLst>
              <a:ext uri="{FF2B5EF4-FFF2-40B4-BE49-F238E27FC236}">
                <a16:creationId xmlns:a16="http://schemas.microsoft.com/office/drawing/2014/main" id="{F13C2549-89F5-40EF-9FD9-85EBDFE1C69D}"/>
              </a:ext>
            </a:extLst>
          </p:cNvPr>
          <p:cNvSpPr/>
          <p:nvPr/>
        </p:nvSpPr>
        <p:spPr>
          <a:xfrm>
            <a:off x="0" y="0"/>
            <a:ext cx="2386482" cy="10287000"/>
          </a:xfrm>
          <a:prstGeom prst="rect">
            <a:avLst/>
          </a:prstGeom>
          <a:solidFill>
            <a:srgbClr val="A100FF"/>
          </a:solidFill>
        </p:spPr>
      </p:sp>
      <p:grpSp>
        <p:nvGrpSpPr>
          <p:cNvPr id="35" name="object 21">
            <a:extLst>
              <a:ext uri="{FF2B5EF4-FFF2-40B4-BE49-F238E27FC236}">
                <a16:creationId xmlns:a16="http://schemas.microsoft.com/office/drawing/2014/main" id="{5BFC1109-883F-45EB-B520-5A72BAE96FBE}"/>
              </a:ext>
            </a:extLst>
          </p:cNvPr>
          <p:cNvGrpSpPr/>
          <p:nvPr/>
        </p:nvGrpSpPr>
        <p:grpSpPr>
          <a:xfrm>
            <a:off x="16514063" y="0"/>
            <a:ext cx="1774189" cy="1668145"/>
            <a:chOff x="16514063" y="0"/>
            <a:chExt cx="1774189" cy="1668145"/>
          </a:xfrm>
        </p:grpSpPr>
        <p:sp>
          <p:nvSpPr>
            <p:cNvPr id="36" name="object 22">
              <a:extLst>
                <a:ext uri="{FF2B5EF4-FFF2-40B4-BE49-F238E27FC236}">
                  <a16:creationId xmlns:a16="http://schemas.microsoft.com/office/drawing/2014/main" id="{F3FB74B8-4953-4F53-9A27-2393213446CE}"/>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7" name="object 23">
              <a:extLst>
                <a:ext uri="{FF2B5EF4-FFF2-40B4-BE49-F238E27FC236}">
                  <a16:creationId xmlns:a16="http://schemas.microsoft.com/office/drawing/2014/main" id="{C4C7E842-5ACC-4C57-AF57-764E80CE0E33}"/>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123085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57017" y="1132917"/>
            <a:ext cx="12430760" cy="1592744"/>
          </a:xfrm>
          <a:prstGeom prst="rect">
            <a:avLst/>
          </a:prstGeom>
        </p:spPr>
        <p:txBody>
          <a:bodyPr vert="horz" wrap="square" lIns="0" tIns="193040" rIns="0" bIns="0" rtlCol="0">
            <a:spAutoFit/>
          </a:bodyPr>
          <a:lstStyle/>
          <a:p>
            <a:pPr marL="794385" marR="5080" indent="-685800">
              <a:lnSpc>
                <a:spcPts val="3279"/>
              </a:lnSpc>
              <a:spcBef>
                <a:spcPts val="1025"/>
              </a:spcBef>
              <a:buFont typeface="Wingdings" panose="05000000000000000000" pitchFamily="2" charset="2"/>
              <a:buChar char="Ø"/>
            </a:pPr>
            <a:r>
              <a:rPr lang="en-US" sz="5400" spc="-5" dirty="0">
                <a:latin typeface="Arial MT"/>
                <a:cs typeface="Arial MT"/>
              </a:rPr>
              <a:t>Director Analysis:-</a:t>
            </a:r>
          </a:p>
          <a:p>
            <a:pPr marL="108585" marR="5080">
              <a:lnSpc>
                <a:spcPts val="3279"/>
              </a:lnSpc>
              <a:spcBef>
                <a:spcPts val="1025"/>
              </a:spcBef>
            </a:pPr>
            <a:r>
              <a:rPr sz="2800" spc="-5" dirty="0">
                <a:latin typeface="Arial MT"/>
                <a:cs typeface="Arial MT"/>
              </a:rPr>
              <a:t>Identify</a:t>
            </a:r>
            <a:r>
              <a:rPr sz="2800" spc="5" dirty="0">
                <a:latin typeface="Arial MT"/>
                <a:cs typeface="Arial MT"/>
              </a:rPr>
              <a:t> </a:t>
            </a:r>
            <a:r>
              <a:rPr sz="2800" dirty="0">
                <a:latin typeface="Arial MT"/>
                <a:cs typeface="Arial MT"/>
              </a:rPr>
              <a:t>the</a:t>
            </a:r>
            <a:r>
              <a:rPr sz="2800" spc="-35" dirty="0">
                <a:latin typeface="Arial MT"/>
                <a:cs typeface="Arial MT"/>
              </a:rPr>
              <a:t> </a:t>
            </a:r>
            <a:r>
              <a:rPr sz="2800" dirty="0">
                <a:latin typeface="Arial MT"/>
                <a:cs typeface="Arial MT"/>
              </a:rPr>
              <a:t>top</a:t>
            </a:r>
            <a:r>
              <a:rPr sz="2800" spc="-5" dirty="0">
                <a:latin typeface="Arial MT"/>
                <a:cs typeface="Arial MT"/>
              </a:rPr>
              <a:t> directors</a:t>
            </a:r>
            <a:r>
              <a:rPr sz="2800" spc="50" dirty="0">
                <a:latin typeface="Arial MT"/>
                <a:cs typeface="Arial MT"/>
              </a:rPr>
              <a:t> </a:t>
            </a:r>
            <a:r>
              <a:rPr sz="2800" spc="-5" dirty="0">
                <a:latin typeface="Arial MT"/>
                <a:cs typeface="Arial MT"/>
              </a:rPr>
              <a:t>based</a:t>
            </a:r>
            <a:r>
              <a:rPr sz="2800" spc="35" dirty="0">
                <a:latin typeface="Arial MT"/>
                <a:cs typeface="Arial MT"/>
              </a:rPr>
              <a:t> </a:t>
            </a:r>
            <a:r>
              <a:rPr sz="2800" spc="-5" dirty="0">
                <a:latin typeface="Arial MT"/>
                <a:cs typeface="Arial MT"/>
              </a:rPr>
              <a:t>on</a:t>
            </a:r>
            <a:r>
              <a:rPr sz="2800" dirty="0">
                <a:latin typeface="Arial MT"/>
                <a:cs typeface="Arial MT"/>
              </a:rPr>
              <a:t> </a:t>
            </a:r>
            <a:r>
              <a:rPr sz="2800" spc="-5" dirty="0">
                <a:latin typeface="Arial MT"/>
                <a:cs typeface="Arial MT"/>
              </a:rPr>
              <a:t>their</a:t>
            </a:r>
            <a:r>
              <a:rPr sz="2800" spc="10" dirty="0">
                <a:latin typeface="Arial MT"/>
                <a:cs typeface="Arial MT"/>
              </a:rPr>
              <a:t> </a:t>
            </a:r>
            <a:r>
              <a:rPr sz="2800" spc="-5" dirty="0">
                <a:latin typeface="Arial MT"/>
                <a:cs typeface="Arial MT"/>
              </a:rPr>
              <a:t>average</a:t>
            </a:r>
            <a:r>
              <a:rPr sz="2800" spc="70" dirty="0">
                <a:latin typeface="Arial MT"/>
                <a:cs typeface="Arial MT"/>
              </a:rPr>
              <a:t> </a:t>
            </a:r>
            <a:r>
              <a:rPr sz="2800" dirty="0">
                <a:latin typeface="Arial MT"/>
                <a:cs typeface="Arial MT"/>
              </a:rPr>
              <a:t>IMDB</a:t>
            </a:r>
            <a:r>
              <a:rPr sz="2800" spc="-20" dirty="0">
                <a:latin typeface="Arial MT"/>
                <a:cs typeface="Arial MT"/>
              </a:rPr>
              <a:t> </a:t>
            </a:r>
            <a:r>
              <a:rPr sz="2800" dirty="0">
                <a:latin typeface="Arial MT"/>
                <a:cs typeface="Arial MT"/>
              </a:rPr>
              <a:t>score</a:t>
            </a:r>
            <a:r>
              <a:rPr sz="2800" spc="-5" dirty="0">
                <a:latin typeface="Arial MT"/>
                <a:cs typeface="Arial MT"/>
              </a:rPr>
              <a:t> and</a:t>
            </a:r>
            <a:r>
              <a:rPr sz="2800" spc="35" dirty="0">
                <a:latin typeface="Arial MT"/>
                <a:cs typeface="Arial MT"/>
              </a:rPr>
              <a:t> </a:t>
            </a:r>
            <a:r>
              <a:rPr sz="2800" spc="-25" dirty="0">
                <a:latin typeface="Arial MT"/>
                <a:cs typeface="Arial MT"/>
              </a:rPr>
              <a:t>analyze</a:t>
            </a:r>
            <a:r>
              <a:rPr sz="2800" spc="145" dirty="0">
                <a:latin typeface="Arial MT"/>
                <a:cs typeface="Arial MT"/>
              </a:rPr>
              <a:t> </a:t>
            </a:r>
            <a:r>
              <a:rPr sz="2800" spc="-5" dirty="0">
                <a:latin typeface="Arial MT"/>
                <a:cs typeface="Arial MT"/>
              </a:rPr>
              <a:t>their </a:t>
            </a:r>
            <a:r>
              <a:rPr sz="2800" spc="-765" dirty="0">
                <a:latin typeface="Arial MT"/>
                <a:cs typeface="Arial MT"/>
              </a:rPr>
              <a:t> </a:t>
            </a:r>
            <a:r>
              <a:rPr sz="2800" spc="-5" dirty="0">
                <a:latin typeface="Arial MT"/>
                <a:cs typeface="Arial MT"/>
              </a:rPr>
              <a:t>contribution</a:t>
            </a:r>
            <a:r>
              <a:rPr sz="2800" spc="70" dirty="0">
                <a:latin typeface="Arial MT"/>
                <a:cs typeface="Arial MT"/>
              </a:rPr>
              <a:t> </a:t>
            </a:r>
            <a:r>
              <a:rPr sz="2800" spc="5" dirty="0">
                <a:latin typeface="Arial MT"/>
                <a:cs typeface="Arial MT"/>
              </a:rPr>
              <a:t>to</a:t>
            </a:r>
            <a:r>
              <a:rPr sz="2800" spc="-35" dirty="0">
                <a:latin typeface="Arial MT"/>
                <a:cs typeface="Arial MT"/>
              </a:rPr>
              <a:t> </a:t>
            </a:r>
            <a:r>
              <a:rPr sz="2800" dirty="0">
                <a:latin typeface="Arial MT"/>
                <a:cs typeface="Arial MT"/>
              </a:rPr>
              <a:t>the</a:t>
            </a:r>
            <a:r>
              <a:rPr sz="2800" spc="-5" dirty="0">
                <a:latin typeface="Arial MT"/>
                <a:cs typeface="Arial MT"/>
              </a:rPr>
              <a:t> success</a:t>
            </a:r>
            <a:r>
              <a:rPr sz="2800" spc="15" dirty="0">
                <a:latin typeface="Arial MT"/>
                <a:cs typeface="Arial MT"/>
              </a:rPr>
              <a:t> </a:t>
            </a:r>
            <a:r>
              <a:rPr sz="2800" spc="-5" dirty="0">
                <a:latin typeface="Arial MT"/>
                <a:cs typeface="Arial MT"/>
              </a:rPr>
              <a:t>of</a:t>
            </a:r>
            <a:r>
              <a:rPr sz="2800" spc="-15" dirty="0">
                <a:latin typeface="Arial MT"/>
                <a:cs typeface="Arial MT"/>
              </a:rPr>
              <a:t> </a:t>
            </a:r>
            <a:r>
              <a:rPr sz="2800" spc="-5" dirty="0">
                <a:latin typeface="Arial MT"/>
                <a:cs typeface="Arial MT"/>
              </a:rPr>
              <a:t>movies</a:t>
            </a:r>
            <a:r>
              <a:rPr sz="2800" spc="50" dirty="0">
                <a:latin typeface="Arial MT"/>
                <a:cs typeface="Arial MT"/>
              </a:rPr>
              <a:t> </a:t>
            </a:r>
            <a:r>
              <a:rPr sz="2800" spc="-10" dirty="0">
                <a:latin typeface="Arial MT"/>
                <a:cs typeface="Arial MT"/>
              </a:rPr>
              <a:t>using</a:t>
            </a:r>
            <a:r>
              <a:rPr sz="2800" spc="35" dirty="0">
                <a:latin typeface="Arial MT"/>
                <a:cs typeface="Arial MT"/>
              </a:rPr>
              <a:t> </a:t>
            </a:r>
            <a:r>
              <a:rPr sz="2800" spc="-10" dirty="0">
                <a:latin typeface="Arial MT"/>
                <a:cs typeface="Arial MT"/>
              </a:rPr>
              <a:t>percentile</a:t>
            </a:r>
            <a:r>
              <a:rPr sz="2800" spc="30" dirty="0">
                <a:latin typeface="Arial MT"/>
                <a:cs typeface="Arial MT"/>
              </a:rPr>
              <a:t> </a:t>
            </a:r>
            <a:r>
              <a:rPr sz="2800" spc="-10" dirty="0">
                <a:latin typeface="Arial MT"/>
                <a:cs typeface="Arial MT"/>
              </a:rPr>
              <a:t>calculations.</a:t>
            </a:r>
            <a:endParaRPr sz="2800" dirty="0">
              <a:latin typeface="Arial MT"/>
              <a:cs typeface="Arial MT"/>
            </a:endParaRPr>
          </a:p>
        </p:txBody>
      </p:sp>
      <p:sp>
        <p:nvSpPr>
          <p:cNvPr id="3" name="object 3"/>
          <p:cNvSpPr txBox="1"/>
          <p:nvPr/>
        </p:nvSpPr>
        <p:spPr>
          <a:xfrm>
            <a:off x="6669785" y="8287893"/>
            <a:ext cx="7671434" cy="453390"/>
          </a:xfrm>
          <a:prstGeom prst="rect">
            <a:avLst/>
          </a:prstGeom>
        </p:spPr>
        <p:txBody>
          <a:bodyPr vert="horz" wrap="square" lIns="0" tIns="13335" rIns="0" bIns="0" rtlCol="0">
            <a:spAutoFit/>
          </a:bodyPr>
          <a:lstStyle/>
          <a:p>
            <a:pPr marL="12700">
              <a:lnSpc>
                <a:spcPct val="100000"/>
              </a:lnSpc>
              <a:spcBef>
                <a:spcPts val="105"/>
              </a:spcBef>
            </a:pPr>
            <a:r>
              <a:rPr sz="2800" spc="-60" dirty="0">
                <a:latin typeface="Calibri"/>
                <a:cs typeface="Calibri"/>
              </a:rPr>
              <a:t>(Top</a:t>
            </a:r>
            <a:r>
              <a:rPr sz="2800" spc="-20" dirty="0">
                <a:latin typeface="Calibri"/>
                <a:cs typeface="Calibri"/>
              </a:rPr>
              <a:t> </a:t>
            </a:r>
            <a:r>
              <a:rPr sz="2800" spc="10" dirty="0">
                <a:latin typeface="Calibri"/>
                <a:cs typeface="Calibri"/>
              </a:rPr>
              <a:t>10</a:t>
            </a:r>
            <a:r>
              <a:rPr sz="2800" dirty="0">
                <a:latin typeface="Calibri"/>
                <a:cs typeface="Calibri"/>
              </a:rPr>
              <a:t> </a:t>
            </a:r>
            <a:r>
              <a:rPr sz="2800" spc="-20" dirty="0">
                <a:latin typeface="Calibri"/>
                <a:cs typeface="Calibri"/>
              </a:rPr>
              <a:t>Director’s</a:t>
            </a:r>
            <a:r>
              <a:rPr sz="2800" spc="40" dirty="0">
                <a:latin typeface="Calibri"/>
                <a:cs typeface="Calibri"/>
              </a:rPr>
              <a:t> </a:t>
            </a:r>
            <a:r>
              <a:rPr sz="2800" dirty="0">
                <a:latin typeface="Calibri"/>
                <a:cs typeface="Calibri"/>
              </a:rPr>
              <a:t>with</a:t>
            </a:r>
            <a:r>
              <a:rPr sz="2800" spc="-5" dirty="0">
                <a:latin typeface="Calibri"/>
                <a:cs typeface="Calibri"/>
              </a:rPr>
              <a:t> </a:t>
            </a:r>
            <a:r>
              <a:rPr sz="2800" dirty="0">
                <a:latin typeface="Calibri"/>
                <a:cs typeface="Calibri"/>
              </a:rPr>
              <a:t>Highest</a:t>
            </a:r>
            <a:r>
              <a:rPr sz="2800" spc="-60" dirty="0">
                <a:latin typeface="Calibri"/>
                <a:cs typeface="Calibri"/>
              </a:rPr>
              <a:t> </a:t>
            </a:r>
            <a:r>
              <a:rPr sz="2800" spc="-25" dirty="0">
                <a:latin typeface="Calibri"/>
                <a:cs typeface="Calibri"/>
              </a:rPr>
              <a:t>Average</a:t>
            </a:r>
            <a:r>
              <a:rPr sz="2800" spc="-5" dirty="0">
                <a:latin typeface="Calibri"/>
                <a:cs typeface="Calibri"/>
              </a:rPr>
              <a:t> </a:t>
            </a:r>
            <a:r>
              <a:rPr sz="2800" spc="5" dirty="0">
                <a:latin typeface="Calibri"/>
                <a:cs typeface="Calibri"/>
              </a:rPr>
              <a:t>IMDB</a:t>
            </a:r>
            <a:r>
              <a:rPr sz="2800" spc="-25" dirty="0">
                <a:latin typeface="Calibri"/>
                <a:cs typeface="Calibri"/>
              </a:rPr>
              <a:t> </a:t>
            </a:r>
            <a:r>
              <a:rPr sz="2800" spc="-10" dirty="0">
                <a:latin typeface="Calibri"/>
                <a:cs typeface="Calibri"/>
              </a:rPr>
              <a:t>Score.)</a:t>
            </a:r>
            <a:endParaRPr sz="2800">
              <a:latin typeface="Calibri"/>
              <a:cs typeface="Calibri"/>
            </a:endParaRPr>
          </a:p>
        </p:txBody>
      </p:sp>
      <p:pic>
        <p:nvPicPr>
          <p:cNvPr id="4" name="object 4"/>
          <p:cNvPicPr/>
          <p:nvPr/>
        </p:nvPicPr>
        <p:blipFill>
          <a:blip r:embed="rId2" cstate="print"/>
          <a:stretch>
            <a:fillRect/>
          </a:stretch>
        </p:blipFill>
        <p:spPr>
          <a:xfrm>
            <a:off x="2574035" y="3959352"/>
            <a:ext cx="7109459" cy="4315968"/>
          </a:xfrm>
          <a:prstGeom prst="rect">
            <a:avLst/>
          </a:prstGeom>
        </p:spPr>
      </p:pic>
      <p:pic>
        <p:nvPicPr>
          <p:cNvPr id="5" name="object 5"/>
          <p:cNvPicPr/>
          <p:nvPr/>
        </p:nvPicPr>
        <p:blipFill>
          <a:blip r:embed="rId3" cstate="print"/>
          <a:stretch>
            <a:fillRect/>
          </a:stretch>
        </p:blipFill>
        <p:spPr>
          <a:xfrm>
            <a:off x="11292840" y="4914900"/>
            <a:ext cx="5618988" cy="3246120"/>
          </a:xfrm>
          <a:prstGeom prst="rect">
            <a:avLst/>
          </a:prstGeom>
        </p:spPr>
      </p:pic>
      <p:pic>
        <p:nvPicPr>
          <p:cNvPr id="6" name="object 6"/>
          <p:cNvPicPr/>
          <p:nvPr/>
        </p:nvPicPr>
        <p:blipFill>
          <a:blip r:embed="rId4" cstate="print"/>
          <a:stretch>
            <a:fillRect/>
          </a:stretch>
        </p:blipFill>
        <p:spPr>
          <a:xfrm>
            <a:off x="12240657" y="3982211"/>
            <a:ext cx="1704275" cy="821436"/>
          </a:xfrm>
          <a:prstGeom prst="rect">
            <a:avLst/>
          </a:prstGeom>
        </p:spPr>
      </p:pic>
      <p:grpSp>
        <p:nvGrpSpPr>
          <p:cNvPr id="33" name="Group 14">
            <a:extLst>
              <a:ext uri="{FF2B5EF4-FFF2-40B4-BE49-F238E27FC236}">
                <a16:creationId xmlns:a16="http://schemas.microsoft.com/office/drawing/2014/main" id="{9E927712-FF2B-49A5-B580-050B625D6120}"/>
              </a:ext>
            </a:extLst>
          </p:cNvPr>
          <p:cNvGrpSpPr/>
          <p:nvPr/>
        </p:nvGrpSpPr>
        <p:grpSpPr>
          <a:xfrm>
            <a:off x="762000" y="9154083"/>
            <a:ext cx="17253775" cy="2017079"/>
            <a:chOff x="0" y="0"/>
            <a:chExt cx="23005033" cy="2689439"/>
          </a:xfrm>
        </p:grpSpPr>
        <p:pic>
          <p:nvPicPr>
            <p:cNvPr id="34" name="Picture 15">
              <a:extLst>
                <a:ext uri="{FF2B5EF4-FFF2-40B4-BE49-F238E27FC236}">
                  <a16:creationId xmlns:a16="http://schemas.microsoft.com/office/drawing/2014/main" id="{755FDAFD-038D-46E6-8295-2F20D3CB7E55}"/>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35" name="Picture 16">
              <a:extLst>
                <a:ext uri="{FF2B5EF4-FFF2-40B4-BE49-F238E27FC236}">
                  <a16:creationId xmlns:a16="http://schemas.microsoft.com/office/drawing/2014/main" id="{3AB660AE-87C1-4F20-917A-AA6CFA31B908}"/>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36" name="Picture 17">
              <a:extLst>
                <a:ext uri="{FF2B5EF4-FFF2-40B4-BE49-F238E27FC236}">
                  <a16:creationId xmlns:a16="http://schemas.microsoft.com/office/drawing/2014/main" id="{9CC0FF7A-CDD4-4926-987D-FD803D6B0538}"/>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37" name="Picture 18">
              <a:extLst>
                <a:ext uri="{FF2B5EF4-FFF2-40B4-BE49-F238E27FC236}">
                  <a16:creationId xmlns:a16="http://schemas.microsoft.com/office/drawing/2014/main" id="{46E6CDF7-D3D0-4599-8A47-EB0DF0F021D7}"/>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38" name="Picture 19">
              <a:extLst>
                <a:ext uri="{FF2B5EF4-FFF2-40B4-BE49-F238E27FC236}">
                  <a16:creationId xmlns:a16="http://schemas.microsoft.com/office/drawing/2014/main" id="{C7E03DAC-EA39-4EAA-85AD-4E6BFF7B18F2}"/>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39" name="Picture 20">
              <a:extLst>
                <a:ext uri="{FF2B5EF4-FFF2-40B4-BE49-F238E27FC236}">
                  <a16:creationId xmlns:a16="http://schemas.microsoft.com/office/drawing/2014/main" id="{B697C18B-A3D4-4341-AB13-0E394F2CEC98}"/>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40" name="Picture 21">
              <a:extLst>
                <a:ext uri="{FF2B5EF4-FFF2-40B4-BE49-F238E27FC236}">
                  <a16:creationId xmlns:a16="http://schemas.microsoft.com/office/drawing/2014/main" id="{0E4C2029-35BA-4107-845B-A24C56C60F8F}"/>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41" name="Group 14">
            <a:extLst>
              <a:ext uri="{FF2B5EF4-FFF2-40B4-BE49-F238E27FC236}">
                <a16:creationId xmlns:a16="http://schemas.microsoft.com/office/drawing/2014/main" id="{D21E482D-9943-4A4D-B6FA-977D65481E67}"/>
              </a:ext>
            </a:extLst>
          </p:cNvPr>
          <p:cNvGrpSpPr/>
          <p:nvPr/>
        </p:nvGrpSpPr>
        <p:grpSpPr>
          <a:xfrm>
            <a:off x="655751" y="-1333500"/>
            <a:ext cx="17253775" cy="2017079"/>
            <a:chOff x="0" y="0"/>
            <a:chExt cx="23005033" cy="2689439"/>
          </a:xfrm>
        </p:grpSpPr>
        <p:pic>
          <p:nvPicPr>
            <p:cNvPr id="42" name="Picture 15">
              <a:extLst>
                <a:ext uri="{FF2B5EF4-FFF2-40B4-BE49-F238E27FC236}">
                  <a16:creationId xmlns:a16="http://schemas.microsoft.com/office/drawing/2014/main" id="{097764A0-51A3-4DA0-A085-657C64234A9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3" name="Picture 16">
              <a:extLst>
                <a:ext uri="{FF2B5EF4-FFF2-40B4-BE49-F238E27FC236}">
                  <a16:creationId xmlns:a16="http://schemas.microsoft.com/office/drawing/2014/main" id="{F25B476A-18C6-4669-B6D3-1E4344FDFDC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44" name="Picture 17">
              <a:extLst>
                <a:ext uri="{FF2B5EF4-FFF2-40B4-BE49-F238E27FC236}">
                  <a16:creationId xmlns:a16="http://schemas.microsoft.com/office/drawing/2014/main" id="{7A2F7EC1-92F0-417A-B74D-77F7C92D3D34}"/>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45" name="Picture 18">
              <a:extLst>
                <a:ext uri="{FF2B5EF4-FFF2-40B4-BE49-F238E27FC236}">
                  <a16:creationId xmlns:a16="http://schemas.microsoft.com/office/drawing/2014/main" id="{C2E5921D-36FD-4408-BADD-A3B27E56CB1D}"/>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46" name="Picture 19">
              <a:extLst>
                <a:ext uri="{FF2B5EF4-FFF2-40B4-BE49-F238E27FC236}">
                  <a16:creationId xmlns:a16="http://schemas.microsoft.com/office/drawing/2014/main" id="{753A4361-469F-4E3B-9CAC-C887841A7FBC}"/>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47" name="Picture 20">
              <a:extLst>
                <a:ext uri="{FF2B5EF4-FFF2-40B4-BE49-F238E27FC236}">
                  <a16:creationId xmlns:a16="http://schemas.microsoft.com/office/drawing/2014/main" id="{D98DE1A1-94B5-4624-AC69-D9F1B9038B8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48" name="Picture 21">
              <a:extLst>
                <a:ext uri="{FF2B5EF4-FFF2-40B4-BE49-F238E27FC236}">
                  <a16:creationId xmlns:a16="http://schemas.microsoft.com/office/drawing/2014/main" id="{DCB48CAA-78B2-4CE8-8572-D27E8B493D51}"/>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49" name="AutoShape 22">
            <a:extLst>
              <a:ext uri="{FF2B5EF4-FFF2-40B4-BE49-F238E27FC236}">
                <a16:creationId xmlns:a16="http://schemas.microsoft.com/office/drawing/2014/main" id="{15B4AD16-02C8-4A7A-B8D6-E19312487669}"/>
              </a:ext>
            </a:extLst>
          </p:cNvPr>
          <p:cNvSpPr/>
          <p:nvPr/>
        </p:nvSpPr>
        <p:spPr>
          <a:xfrm>
            <a:off x="0" y="0"/>
            <a:ext cx="2386482" cy="10287000"/>
          </a:xfrm>
          <a:prstGeom prst="rect">
            <a:avLst/>
          </a:prstGeom>
          <a:solidFill>
            <a:srgbClr val="A100FF"/>
          </a:solidFill>
        </p:spPr>
      </p:sp>
      <p:grpSp>
        <p:nvGrpSpPr>
          <p:cNvPr id="50" name="object 21">
            <a:extLst>
              <a:ext uri="{FF2B5EF4-FFF2-40B4-BE49-F238E27FC236}">
                <a16:creationId xmlns:a16="http://schemas.microsoft.com/office/drawing/2014/main" id="{9A3F3B1F-30C0-4538-9ECD-16B247D9DBEF}"/>
              </a:ext>
            </a:extLst>
          </p:cNvPr>
          <p:cNvGrpSpPr/>
          <p:nvPr/>
        </p:nvGrpSpPr>
        <p:grpSpPr>
          <a:xfrm>
            <a:off x="16514063" y="0"/>
            <a:ext cx="1774189" cy="1668145"/>
            <a:chOff x="16514063" y="0"/>
            <a:chExt cx="1774189" cy="1668145"/>
          </a:xfrm>
        </p:grpSpPr>
        <p:sp>
          <p:nvSpPr>
            <p:cNvPr id="51" name="object 22">
              <a:extLst>
                <a:ext uri="{FF2B5EF4-FFF2-40B4-BE49-F238E27FC236}">
                  <a16:creationId xmlns:a16="http://schemas.microsoft.com/office/drawing/2014/main" id="{EE2E179A-E4E4-43DC-AEB6-ECE0B99564A3}"/>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52" name="object 23">
              <a:extLst>
                <a:ext uri="{FF2B5EF4-FFF2-40B4-BE49-F238E27FC236}">
                  <a16:creationId xmlns:a16="http://schemas.microsoft.com/office/drawing/2014/main" id="{09188174-B1E5-42D7-933D-A208ABEDA5B6}"/>
                </a:ext>
              </a:extLst>
            </p:cNvPr>
            <p:cNvPicPr/>
            <p:nvPr/>
          </p:nvPicPr>
          <p:blipFill>
            <a:blip r:embed="rId7"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507732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76830" y="3840479"/>
            <a:ext cx="8243570" cy="3996054"/>
            <a:chOff x="2377439" y="3840479"/>
            <a:chExt cx="8243570" cy="3996054"/>
          </a:xfrm>
        </p:grpSpPr>
        <p:pic>
          <p:nvPicPr>
            <p:cNvPr id="3" name="object 3"/>
            <p:cNvPicPr/>
            <p:nvPr/>
          </p:nvPicPr>
          <p:blipFill>
            <a:blip r:embed="rId2" cstate="print"/>
            <a:stretch>
              <a:fillRect/>
            </a:stretch>
          </p:blipFill>
          <p:spPr>
            <a:xfrm>
              <a:off x="2386583" y="3849623"/>
              <a:ext cx="8225028" cy="3977640"/>
            </a:xfrm>
            <a:prstGeom prst="rect">
              <a:avLst/>
            </a:prstGeom>
          </p:spPr>
        </p:pic>
        <p:sp>
          <p:nvSpPr>
            <p:cNvPr id="4" name="object 4"/>
            <p:cNvSpPr/>
            <p:nvPr/>
          </p:nvSpPr>
          <p:spPr>
            <a:xfrm>
              <a:off x="2382011" y="3845051"/>
              <a:ext cx="8234680" cy="3987165"/>
            </a:xfrm>
            <a:custGeom>
              <a:avLst/>
              <a:gdLst/>
              <a:ahLst/>
              <a:cxnLst/>
              <a:rect l="l" t="t" r="r" b="b"/>
              <a:pathLst>
                <a:path w="8234680" h="3987165">
                  <a:moveTo>
                    <a:pt x="0" y="3986784"/>
                  </a:moveTo>
                  <a:lnTo>
                    <a:pt x="8234172" y="3986784"/>
                  </a:lnTo>
                  <a:lnTo>
                    <a:pt x="8234172" y="0"/>
                  </a:lnTo>
                  <a:lnTo>
                    <a:pt x="0" y="0"/>
                  </a:lnTo>
                  <a:lnTo>
                    <a:pt x="0" y="3986784"/>
                  </a:lnTo>
                  <a:close/>
                </a:path>
              </a:pathLst>
            </a:custGeom>
            <a:ln w="9143">
              <a:solidFill>
                <a:srgbClr val="000000"/>
              </a:solidFill>
            </a:ln>
          </p:spPr>
          <p:txBody>
            <a:bodyPr wrap="square" lIns="0" tIns="0" rIns="0" bIns="0" rtlCol="0"/>
            <a:lstStyle/>
            <a:p>
              <a:endParaRPr/>
            </a:p>
          </p:txBody>
        </p:sp>
      </p:grpSp>
      <p:sp>
        <p:nvSpPr>
          <p:cNvPr id="5" name="object 5"/>
          <p:cNvSpPr txBox="1"/>
          <p:nvPr/>
        </p:nvSpPr>
        <p:spPr>
          <a:xfrm>
            <a:off x="2598801" y="1096678"/>
            <a:ext cx="13305790" cy="1649169"/>
          </a:xfrm>
          <a:prstGeom prst="rect">
            <a:avLst/>
          </a:prstGeom>
        </p:spPr>
        <p:txBody>
          <a:bodyPr vert="horz" wrap="square" lIns="0" tIns="223520" rIns="0" bIns="0" rtlCol="0">
            <a:spAutoFit/>
          </a:bodyPr>
          <a:lstStyle/>
          <a:p>
            <a:pPr marL="752475" marR="5080" indent="-685800">
              <a:lnSpc>
                <a:spcPts val="3279"/>
              </a:lnSpc>
              <a:spcBef>
                <a:spcPts val="1165"/>
              </a:spcBef>
              <a:buFont typeface="Wingdings" panose="05000000000000000000" pitchFamily="2" charset="2"/>
              <a:buChar char="Ø"/>
            </a:pPr>
            <a:r>
              <a:rPr lang="en-US" sz="5400" spc="-20" dirty="0">
                <a:latin typeface="Arial MT"/>
                <a:cs typeface="Arial MT"/>
              </a:rPr>
              <a:t>Budget Analysis:-</a:t>
            </a:r>
          </a:p>
          <a:p>
            <a:pPr marL="66675" marR="5080">
              <a:lnSpc>
                <a:spcPts val="3279"/>
              </a:lnSpc>
              <a:spcBef>
                <a:spcPts val="1165"/>
              </a:spcBef>
            </a:pPr>
            <a:r>
              <a:rPr sz="2800" spc="-20" dirty="0">
                <a:latin typeface="Arial MT"/>
                <a:cs typeface="Arial MT"/>
              </a:rPr>
              <a:t>Analyze</a:t>
            </a:r>
            <a:r>
              <a:rPr sz="2800" spc="140" dirty="0">
                <a:latin typeface="Arial MT"/>
                <a:cs typeface="Arial MT"/>
              </a:rPr>
              <a:t> </a:t>
            </a:r>
            <a:r>
              <a:rPr sz="2800" dirty="0">
                <a:latin typeface="Arial MT"/>
                <a:cs typeface="Arial MT"/>
              </a:rPr>
              <a:t>the</a:t>
            </a:r>
            <a:r>
              <a:rPr sz="2800" spc="-40" dirty="0">
                <a:latin typeface="Arial MT"/>
                <a:cs typeface="Arial MT"/>
              </a:rPr>
              <a:t> </a:t>
            </a:r>
            <a:r>
              <a:rPr sz="2800" spc="-5" dirty="0">
                <a:latin typeface="Arial MT"/>
                <a:cs typeface="Arial MT"/>
              </a:rPr>
              <a:t>correlation</a:t>
            </a:r>
            <a:r>
              <a:rPr sz="2800" spc="65" dirty="0">
                <a:latin typeface="Arial MT"/>
                <a:cs typeface="Arial MT"/>
              </a:rPr>
              <a:t> </a:t>
            </a:r>
            <a:r>
              <a:rPr sz="2800" spc="-5" dirty="0">
                <a:latin typeface="Arial MT"/>
                <a:cs typeface="Arial MT"/>
              </a:rPr>
              <a:t>between</a:t>
            </a:r>
            <a:r>
              <a:rPr sz="2800" spc="35" dirty="0">
                <a:latin typeface="Arial MT"/>
                <a:cs typeface="Arial MT"/>
              </a:rPr>
              <a:t> </a:t>
            </a:r>
            <a:r>
              <a:rPr sz="2800" spc="-5" dirty="0">
                <a:latin typeface="Arial MT"/>
                <a:cs typeface="Arial MT"/>
              </a:rPr>
              <a:t>movie budgets</a:t>
            </a:r>
            <a:r>
              <a:rPr sz="2800" spc="45" dirty="0">
                <a:latin typeface="Arial MT"/>
                <a:cs typeface="Arial MT"/>
              </a:rPr>
              <a:t> </a:t>
            </a:r>
            <a:r>
              <a:rPr sz="2800" spc="-5" dirty="0">
                <a:latin typeface="Arial MT"/>
                <a:cs typeface="Arial MT"/>
              </a:rPr>
              <a:t>and</a:t>
            </a:r>
            <a:r>
              <a:rPr sz="2800" spc="35" dirty="0">
                <a:latin typeface="Arial MT"/>
                <a:cs typeface="Arial MT"/>
              </a:rPr>
              <a:t> </a:t>
            </a:r>
            <a:r>
              <a:rPr sz="2800" spc="-5" dirty="0">
                <a:latin typeface="Arial MT"/>
                <a:cs typeface="Arial MT"/>
              </a:rPr>
              <a:t>gross</a:t>
            </a:r>
            <a:r>
              <a:rPr sz="2800" dirty="0">
                <a:latin typeface="Arial MT"/>
                <a:cs typeface="Arial MT"/>
              </a:rPr>
              <a:t> </a:t>
            </a:r>
            <a:r>
              <a:rPr sz="2800" spc="-5" dirty="0">
                <a:latin typeface="Arial MT"/>
                <a:cs typeface="Arial MT"/>
              </a:rPr>
              <a:t>earnings,</a:t>
            </a:r>
            <a:r>
              <a:rPr sz="2800" spc="50" dirty="0">
                <a:latin typeface="Arial MT"/>
                <a:cs typeface="Arial MT"/>
              </a:rPr>
              <a:t> </a:t>
            </a:r>
            <a:r>
              <a:rPr sz="2800" spc="-5" dirty="0">
                <a:latin typeface="Arial MT"/>
                <a:cs typeface="Arial MT"/>
              </a:rPr>
              <a:t>and</a:t>
            </a:r>
            <a:r>
              <a:rPr sz="2800" spc="35" dirty="0">
                <a:latin typeface="Arial MT"/>
                <a:cs typeface="Arial MT"/>
              </a:rPr>
              <a:t> </a:t>
            </a:r>
            <a:r>
              <a:rPr sz="2800" spc="-5" dirty="0">
                <a:latin typeface="Arial MT"/>
                <a:cs typeface="Arial MT"/>
              </a:rPr>
              <a:t>identify</a:t>
            </a:r>
            <a:r>
              <a:rPr sz="2800" spc="5" dirty="0">
                <a:latin typeface="Arial MT"/>
                <a:cs typeface="Arial MT"/>
              </a:rPr>
              <a:t> </a:t>
            </a:r>
            <a:r>
              <a:rPr sz="2800" dirty="0">
                <a:latin typeface="Arial MT"/>
                <a:cs typeface="Arial MT"/>
              </a:rPr>
              <a:t>the </a:t>
            </a:r>
            <a:r>
              <a:rPr sz="2800" spc="-765" dirty="0">
                <a:latin typeface="Arial MT"/>
                <a:cs typeface="Arial MT"/>
              </a:rPr>
              <a:t> </a:t>
            </a:r>
            <a:r>
              <a:rPr sz="2800" spc="-5" dirty="0">
                <a:latin typeface="Arial MT"/>
                <a:cs typeface="Arial MT"/>
              </a:rPr>
              <a:t>movies</a:t>
            </a:r>
            <a:r>
              <a:rPr sz="2800" spc="5" dirty="0">
                <a:latin typeface="Arial MT"/>
                <a:cs typeface="Arial MT"/>
              </a:rPr>
              <a:t> with</a:t>
            </a:r>
            <a:r>
              <a:rPr sz="2800" spc="-40" dirty="0">
                <a:latin typeface="Arial MT"/>
                <a:cs typeface="Arial MT"/>
              </a:rPr>
              <a:t> </a:t>
            </a:r>
            <a:r>
              <a:rPr sz="2800" dirty="0">
                <a:latin typeface="Arial MT"/>
                <a:cs typeface="Arial MT"/>
              </a:rPr>
              <a:t>the</a:t>
            </a:r>
            <a:r>
              <a:rPr sz="2800" spc="-5" dirty="0">
                <a:latin typeface="Arial MT"/>
                <a:cs typeface="Arial MT"/>
              </a:rPr>
              <a:t> </a:t>
            </a:r>
            <a:r>
              <a:rPr sz="2800" spc="-10" dirty="0">
                <a:latin typeface="Arial MT"/>
                <a:cs typeface="Arial MT"/>
              </a:rPr>
              <a:t>highest</a:t>
            </a:r>
            <a:r>
              <a:rPr sz="2800" spc="55" dirty="0">
                <a:latin typeface="Arial MT"/>
                <a:cs typeface="Arial MT"/>
              </a:rPr>
              <a:t> </a:t>
            </a:r>
            <a:r>
              <a:rPr sz="2800" spc="-5" dirty="0">
                <a:latin typeface="Arial MT"/>
                <a:cs typeface="Arial MT"/>
              </a:rPr>
              <a:t>profit</a:t>
            </a:r>
            <a:r>
              <a:rPr sz="2800" spc="15" dirty="0">
                <a:latin typeface="Arial MT"/>
                <a:cs typeface="Arial MT"/>
              </a:rPr>
              <a:t> </a:t>
            </a:r>
            <a:r>
              <a:rPr sz="2800" spc="-5" dirty="0">
                <a:latin typeface="Arial MT"/>
                <a:cs typeface="Arial MT"/>
              </a:rPr>
              <a:t>margin.</a:t>
            </a:r>
            <a:endParaRPr sz="2800" dirty="0">
              <a:latin typeface="Arial MT"/>
              <a:cs typeface="Arial MT"/>
            </a:endParaRPr>
          </a:p>
        </p:txBody>
      </p:sp>
      <p:sp>
        <p:nvSpPr>
          <p:cNvPr id="6" name="object 6"/>
          <p:cNvSpPr txBox="1"/>
          <p:nvPr/>
        </p:nvSpPr>
        <p:spPr>
          <a:xfrm>
            <a:off x="7729855" y="8084566"/>
            <a:ext cx="5118100" cy="513715"/>
          </a:xfrm>
          <a:prstGeom prst="rect">
            <a:avLst/>
          </a:prstGeom>
        </p:spPr>
        <p:txBody>
          <a:bodyPr vert="horz" wrap="square" lIns="0" tIns="12700" rIns="0" bIns="0" rtlCol="0">
            <a:spAutoFit/>
          </a:bodyPr>
          <a:lstStyle/>
          <a:p>
            <a:pPr marL="12700">
              <a:lnSpc>
                <a:spcPct val="100000"/>
              </a:lnSpc>
              <a:spcBef>
                <a:spcPts val="100"/>
              </a:spcBef>
            </a:pPr>
            <a:r>
              <a:rPr sz="3200" spc="-80" dirty="0">
                <a:latin typeface="Calibri"/>
                <a:cs typeface="Calibri"/>
              </a:rPr>
              <a:t>(Top</a:t>
            </a:r>
            <a:r>
              <a:rPr sz="3200" dirty="0">
                <a:latin typeface="Calibri"/>
                <a:cs typeface="Calibri"/>
              </a:rPr>
              <a:t> 10</a:t>
            </a:r>
            <a:r>
              <a:rPr sz="3200" spc="15" dirty="0">
                <a:latin typeface="Calibri"/>
                <a:cs typeface="Calibri"/>
              </a:rPr>
              <a:t> </a:t>
            </a:r>
            <a:r>
              <a:rPr sz="3200" spc="-10" dirty="0">
                <a:latin typeface="Calibri"/>
                <a:cs typeface="Calibri"/>
              </a:rPr>
              <a:t>Most</a:t>
            </a:r>
            <a:r>
              <a:rPr sz="3200" spc="-5" dirty="0">
                <a:latin typeface="Calibri"/>
                <a:cs typeface="Calibri"/>
              </a:rPr>
              <a:t> </a:t>
            </a:r>
            <a:r>
              <a:rPr sz="3200" spc="-15" dirty="0">
                <a:latin typeface="Calibri"/>
                <a:cs typeface="Calibri"/>
              </a:rPr>
              <a:t>Profited</a:t>
            </a:r>
            <a:r>
              <a:rPr sz="3200" spc="-40" dirty="0">
                <a:latin typeface="Calibri"/>
                <a:cs typeface="Calibri"/>
              </a:rPr>
              <a:t> </a:t>
            </a:r>
            <a:r>
              <a:rPr sz="3200" spc="-10" dirty="0">
                <a:latin typeface="Calibri"/>
                <a:cs typeface="Calibri"/>
              </a:rPr>
              <a:t>Movies.)</a:t>
            </a:r>
            <a:endParaRPr sz="3200">
              <a:latin typeface="Calibri"/>
              <a:cs typeface="Calibri"/>
            </a:endParaRPr>
          </a:p>
        </p:txBody>
      </p:sp>
      <p:grpSp>
        <p:nvGrpSpPr>
          <p:cNvPr id="7" name="object 7"/>
          <p:cNvGrpSpPr/>
          <p:nvPr/>
        </p:nvGrpSpPr>
        <p:grpSpPr>
          <a:xfrm>
            <a:off x="11997497" y="3819633"/>
            <a:ext cx="4626864" cy="4136281"/>
            <a:chOff x="11996928" y="3681837"/>
            <a:chExt cx="4626864" cy="4136281"/>
          </a:xfrm>
        </p:grpSpPr>
        <p:pic>
          <p:nvPicPr>
            <p:cNvPr id="8" name="object 8"/>
            <p:cNvPicPr/>
            <p:nvPr/>
          </p:nvPicPr>
          <p:blipFill>
            <a:blip r:embed="rId3" cstate="print"/>
            <a:stretch>
              <a:fillRect/>
            </a:stretch>
          </p:blipFill>
          <p:spPr>
            <a:xfrm>
              <a:off x="11996928" y="4768595"/>
              <a:ext cx="4626864" cy="3049523"/>
            </a:xfrm>
            <a:prstGeom prst="rect">
              <a:avLst/>
            </a:prstGeom>
          </p:spPr>
        </p:pic>
        <p:pic>
          <p:nvPicPr>
            <p:cNvPr id="9" name="object 9"/>
            <p:cNvPicPr/>
            <p:nvPr/>
          </p:nvPicPr>
          <p:blipFill>
            <a:blip r:embed="rId4" cstate="print"/>
            <a:stretch>
              <a:fillRect/>
            </a:stretch>
          </p:blipFill>
          <p:spPr>
            <a:xfrm>
              <a:off x="12152903" y="3681837"/>
              <a:ext cx="3751119" cy="794665"/>
            </a:xfrm>
            <a:prstGeom prst="rect">
              <a:avLst/>
            </a:prstGeom>
          </p:spPr>
        </p:pic>
        <p:sp>
          <p:nvSpPr>
            <p:cNvPr id="10" name="object 10"/>
            <p:cNvSpPr/>
            <p:nvPr/>
          </p:nvSpPr>
          <p:spPr>
            <a:xfrm>
              <a:off x="12188952" y="3904487"/>
              <a:ext cx="3817620" cy="868680"/>
            </a:xfrm>
            <a:custGeom>
              <a:avLst/>
              <a:gdLst/>
              <a:ahLst/>
              <a:cxnLst/>
              <a:rect l="l" t="t" r="r" b="b"/>
              <a:pathLst>
                <a:path w="3817619" h="868679">
                  <a:moveTo>
                    <a:pt x="0" y="868680"/>
                  </a:moveTo>
                  <a:lnTo>
                    <a:pt x="3817620" y="868680"/>
                  </a:lnTo>
                  <a:lnTo>
                    <a:pt x="3817620" y="0"/>
                  </a:lnTo>
                  <a:lnTo>
                    <a:pt x="0" y="0"/>
                  </a:lnTo>
                  <a:lnTo>
                    <a:pt x="0" y="868680"/>
                  </a:lnTo>
                  <a:close/>
                </a:path>
              </a:pathLst>
            </a:custGeom>
            <a:ln w="9143">
              <a:noFill/>
            </a:ln>
          </p:spPr>
          <p:txBody>
            <a:bodyPr wrap="square" lIns="0" tIns="0" rIns="0" bIns="0" rtlCol="0"/>
            <a:lstStyle/>
            <a:p>
              <a:endParaRPr/>
            </a:p>
          </p:txBody>
        </p:sp>
      </p:grpSp>
      <p:grpSp>
        <p:nvGrpSpPr>
          <p:cNvPr id="11" name="Group 14">
            <a:extLst>
              <a:ext uri="{FF2B5EF4-FFF2-40B4-BE49-F238E27FC236}">
                <a16:creationId xmlns:a16="http://schemas.microsoft.com/office/drawing/2014/main" id="{66CE37BF-15DA-4ABE-8F9F-D797DAB36BFB}"/>
              </a:ext>
            </a:extLst>
          </p:cNvPr>
          <p:cNvGrpSpPr/>
          <p:nvPr/>
        </p:nvGrpSpPr>
        <p:grpSpPr>
          <a:xfrm>
            <a:off x="655751" y="-710238"/>
            <a:ext cx="17253775" cy="2017079"/>
            <a:chOff x="0" y="0"/>
            <a:chExt cx="23005033" cy="2689439"/>
          </a:xfrm>
        </p:grpSpPr>
        <p:pic>
          <p:nvPicPr>
            <p:cNvPr id="12" name="Picture 15">
              <a:extLst>
                <a:ext uri="{FF2B5EF4-FFF2-40B4-BE49-F238E27FC236}">
                  <a16:creationId xmlns:a16="http://schemas.microsoft.com/office/drawing/2014/main" id="{485BB294-960D-4A84-A955-7602BB8DB673}"/>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3" name="Picture 16">
              <a:extLst>
                <a:ext uri="{FF2B5EF4-FFF2-40B4-BE49-F238E27FC236}">
                  <a16:creationId xmlns:a16="http://schemas.microsoft.com/office/drawing/2014/main" id="{99A073BE-AEAB-448B-B70B-B957418D75AF}"/>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4" name="Picture 17">
              <a:extLst>
                <a:ext uri="{FF2B5EF4-FFF2-40B4-BE49-F238E27FC236}">
                  <a16:creationId xmlns:a16="http://schemas.microsoft.com/office/drawing/2014/main" id="{BFE5EA2C-B5D2-438D-BE1B-3FB0437E2FB5}"/>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5" name="Picture 18">
              <a:extLst>
                <a:ext uri="{FF2B5EF4-FFF2-40B4-BE49-F238E27FC236}">
                  <a16:creationId xmlns:a16="http://schemas.microsoft.com/office/drawing/2014/main" id="{FB718534-47EB-43C9-9A9F-5E6A92466C3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9">
              <a:extLst>
                <a:ext uri="{FF2B5EF4-FFF2-40B4-BE49-F238E27FC236}">
                  <a16:creationId xmlns:a16="http://schemas.microsoft.com/office/drawing/2014/main" id="{EF8BB21A-AEB0-49E0-ACF0-83F6CCFBD52D}"/>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7" name="Picture 20">
              <a:extLst>
                <a:ext uri="{FF2B5EF4-FFF2-40B4-BE49-F238E27FC236}">
                  <a16:creationId xmlns:a16="http://schemas.microsoft.com/office/drawing/2014/main" id="{24C18769-06D3-45F8-9C06-8AADC8562D7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8" name="Picture 21">
              <a:extLst>
                <a:ext uri="{FF2B5EF4-FFF2-40B4-BE49-F238E27FC236}">
                  <a16:creationId xmlns:a16="http://schemas.microsoft.com/office/drawing/2014/main" id="{A0154F71-847C-43D2-9743-849BAC8F855F}"/>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9" name="Group 14">
            <a:extLst>
              <a:ext uri="{FF2B5EF4-FFF2-40B4-BE49-F238E27FC236}">
                <a16:creationId xmlns:a16="http://schemas.microsoft.com/office/drawing/2014/main" id="{D68E97F5-E69C-4830-8B8A-A4A294DB097F}"/>
              </a:ext>
            </a:extLst>
          </p:cNvPr>
          <p:cNvGrpSpPr/>
          <p:nvPr/>
        </p:nvGrpSpPr>
        <p:grpSpPr>
          <a:xfrm>
            <a:off x="655751" y="9029700"/>
            <a:ext cx="17253775" cy="2017079"/>
            <a:chOff x="0" y="0"/>
            <a:chExt cx="23005033" cy="2689439"/>
          </a:xfrm>
        </p:grpSpPr>
        <p:pic>
          <p:nvPicPr>
            <p:cNvPr id="20" name="Picture 15">
              <a:extLst>
                <a:ext uri="{FF2B5EF4-FFF2-40B4-BE49-F238E27FC236}">
                  <a16:creationId xmlns:a16="http://schemas.microsoft.com/office/drawing/2014/main" id="{C4379F59-1F98-447F-9E36-B85207465DBE}"/>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21" name="Picture 16">
              <a:extLst>
                <a:ext uri="{FF2B5EF4-FFF2-40B4-BE49-F238E27FC236}">
                  <a16:creationId xmlns:a16="http://schemas.microsoft.com/office/drawing/2014/main" id="{8166C862-0DFD-4804-AAD5-0B0D96B1900D}"/>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22" name="Picture 17">
              <a:extLst>
                <a:ext uri="{FF2B5EF4-FFF2-40B4-BE49-F238E27FC236}">
                  <a16:creationId xmlns:a16="http://schemas.microsoft.com/office/drawing/2014/main" id="{875E2EE7-C7F9-46E3-8035-0B89BB1ADA23}"/>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3" name="Picture 18">
              <a:extLst>
                <a:ext uri="{FF2B5EF4-FFF2-40B4-BE49-F238E27FC236}">
                  <a16:creationId xmlns:a16="http://schemas.microsoft.com/office/drawing/2014/main" id="{B19D7484-464F-4C5D-A44E-0D79E28FB587}"/>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4" name="Picture 19">
              <a:extLst>
                <a:ext uri="{FF2B5EF4-FFF2-40B4-BE49-F238E27FC236}">
                  <a16:creationId xmlns:a16="http://schemas.microsoft.com/office/drawing/2014/main" id="{C0F3588D-32B5-4A67-B205-D301FAAA39A7}"/>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5" name="Picture 20">
              <a:extLst>
                <a:ext uri="{FF2B5EF4-FFF2-40B4-BE49-F238E27FC236}">
                  <a16:creationId xmlns:a16="http://schemas.microsoft.com/office/drawing/2014/main" id="{DD626274-51E6-43A7-8B31-C8D44E98CE04}"/>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6" name="Picture 21">
              <a:extLst>
                <a:ext uri="{FF2B5EF4-FFF2-40B4-BE49-F238E27FC236}">
                  <a16:creationId xmlns:a16="http://schemas.microsoft.com/office/drawing/2014/main" id="{FA6DF5A9-DA51-4532-BF5A-5C0035EAC796}"/>
                </a:ext>
              </a:extLst>
            </p:cNvPr>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28" name="object 8">
            <a:extLst>
              <a:ext uri="{FF2B5EF4-FFF2-40B4-BE49-F238E27FC236}">
                <a16:creationId xmlns:a16="http://schemas.microsoft.com/office/drawing/2014/main" id="{58908038-03AF-458A-9497-E331F30960BB}"/>
              </a:ext>
            </a:extLst>
          </p:cNvPr>
          <p:cNvGrpSpPr/>
          <p:nvPr/>
        </p:nvGrpSpPr>
        <p:grpSpPr>
          <a:xfrm>
            <a:off x="531711" y="8324215"/>
            <a:ext cx="3924300" cy="1962785"/>
            <a:chOff x="600837" y="8324608"/>
            <a:chExt cx="3924300" cy="1962785"/>
          </a:xfrm>
        </p:grpSpPr>
        <p:pic>
          <p:nvPicPr>
            <p:cNvPr id="29" name="object 9">
              <a:extLst>
                <a:ext uri="{FF2B5EF4-FFF2-40B4-BE49-F238E27FC236}">
                  <a16:creationId xmlns:a16="http://schemas.microsoft.com/office/drawing/2014/main" id="{A508EB1F-4132-4AC3-A078-A33F48419E28}"/>
                </a:ext>
              </a:extLst>
            </p:cNvPr>
            <p:cNvPicPr/>
            <p:nvPr/>
          </p:nvPicPr>
          <p:blipFill>
            <a:blip r:embed="rId7" cstate="print"/>
            <a:stretch>
              <a:fillRect/>
            </a:stretch>
          </p:blipFill>
          <p:spPr>
            <a:xfrm>
              <a:off x="600837" y="9510641"/>
              <a:ext cx="2095500" cy="555910"/>
            </a:xfrm>
            <a:prstGeom prst="rect">
              <a:avLst/>
            </a:prstGeom>
          </p:spPr>
        </p:pic>
        <p:sp>
          <p:nvSpPr>
            <p:cNvPr id="30" name="object 10">
              <a:extLst>
                <a:ext uri="{FF2B5EF4-FFF2-40B4-BE49-F238E27FC236}">
                  <a16:creationId xmlns:a16="http://schemas.microsoft.com/office/drawing/2014/main" id="{D01EDBA8-553A-42FF-B32D-AFC58F3F64BF}"/>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31" name="object 11">
              <a:extLst>
                <a:ext uri="{FF2B5EF4-FFF2-40B4-BE49-F238E27FC236}">
                  <a16:creationId xmlns:a16="http://schemas.microsoft.com/office/drawing/2014/main" id="{66673D2D-37FE-48A5-8453-1FA3306F631C}"/>
                </a:ext>
              </a:extLst>
            </p:cNvPr>
            <p:cNvPicPr/>
            <p:nvPr/>
          </p:nvPicPr>
          <p:blipFill>
            <a:blip r:embed="rId8" cstate="print"/>
            <a:stretch>
              <a:fillRect/>
            </a:stretch>
          </p:blipFill>
          <p:spPr>
            <a:xfrm>
              <a:off x="622617" y="8324608"/>
              <a:ext cx="3902329" cy="1962389"/>
            </a:xfrm>
            <a:prstGeom prst="rect">
              <a:avLst/>
            </a:prstGeom>
          </p:spPr>
        </p:pic>
      </p:grpSp>
      <p:sp>
        <p:nvSpPr>
          <p:cNvPr id="27" name="AutoShape 22">
            <a:extLst>
              <a:ext uri="{FF2B5EF4-FFF2-40B4-BE49-F238E27FC236}">
                <a16:creationId xmlns:a16="http://schemas.microsoft.com/office/drawing/2014/main" id="{A3EBCEEA-B651-4581-B7BE-6B0D80FCD140}"/>
              </a:ext>
            </a:extLst>
          </p:cNvPr>
          <p:cNvSpPr/>
          <p:nvPr/>
        </p:nvSpPr>
        <p:spPr>
          <a:xfrm>
            <a:off x="0" y="38100"/>
            <a:ext cx="2386482" cy="10287000"/>
          </a:xfrm>
          <a:prstGeom prst="rect">
            <a:avLst/>
          </a:prstGeom>
          <a:solidFill>
            <a:srgbClr val="A100FF"/>
          </a:solidFill>
        </p:spPr>
      </p:sp>
      <p:grpSp>
        <p:nvGrpSpPr>
          <p:cNvPr id="40" name="object 21">
            <a:extLst>
              <a:ext uri="{FF2B5EF4-FFF2-40B4-BE49-F238E27FC236}">
                <a16:creationId xmlns:a16="http://schemas.microsoft.com/office/drawing/2014/main" id="{639CB4F5-8750-45F3-8660-BCDA746E7D86}"/>
              </a:ext>
            </a:extLst>
          </p:cNvPr>
          <p:cNvGrpSpPr/>
          <p:nvPr/>
        </p:nvGrpSpPr>
        <p:grpSpPr>
          <a:xfrm>
            <a:off x="16514063" y="0"/>
            <a:ext cx="1774189" cy="1668145"/>
            <a:chOff x="16514063" y="0"/>
            <a:chExt cx="1774189" cy="1668145"/>
          </a:xfrm>
        </p:grpSpPr>
        <p:sp>
          <p:nvSpPr>
            <p:cNvPr id="41" name="object 22">
              <a:extLst>
                <a:ext uri="{FF2B5EF4-FFF2-40B4-BE49-F238E27FC236}">
                  <a16:creationId xmlns:a16="http://schemas.microsoft.com/office/drawing/2014/main" id="{0EFFBB9E-384C-45BC-9D62-AE34590A9F82}"/>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42" name="object 23">
              <a:extLst>
                <a:ext uri="{FF2B5EF4-FFF2-40B4-BE49-F238E27FC236}">
                  <a16:creationId xmlns:a16="http://schemas.microsoft.com/office/drawing/2014/main" id="{1917C60D-7043-4F4B-8381-1B73E15692C9}"/>
                </a:ext>
              </a:extLst>
            </p:cNvPr>
            <p:cNvPicPr/>
            <p:nvPr/>
          </p:nvPicPr>
          <p:blipFill>
            <a:blip r:embed="rId9"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2125010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91357" y="7388352"/>
            <a:ext cx="3268979" cy="845820"/>
          </a:xfrm>
          <a:prstGeom prst="rect">
            <a:avLst/>
          </a:prstGeom>
        </p:spPr>
      </p:pic>
      <p:sp>
        <p:nvSpPr>
          <p:cNvPr id="3" name="object 3"/>
          <p:cNvSpPr txBox="1"/>
          <p:nvPr/>
        </p:nvSpPr>
        <p:spPr>
          <a:xfrm>
            <a:off x="2655123" y="822120"/>
            <a:ext cx="13827151" cy="4483279"/>
          </a:xfrm>
          <a:prstGeom prst="rect">
            <a:avLst/>
          </a:prstGeom>
        </p:spPr>
        <p:txBody>
          <a:bodyPr vert="horz" wrap="square" lIns="0" tIns="12700" rIns="0" bIns="0" rtlCol="0">
            <a:spAutoFit/>
          </a:bodyPr>
          <a:lstStyle/>
          <a:p>
            <a:pPr marL="698500" marR="745490" indent="-685800">
              <a:lnSpc>
                <a:spcPct val="100000"/>
              </a:lnSpc>
              <a:spcBef>
                <a:spcPts val="2045"/>
              </a:spcBef>
              <a:buFont typeface="Wingdings" panose="05000000000000000000" pitchFamily="2" charset="2"/>
              <a:buChar char="Ø"/>
              <a:tabLst>
                <a:tab pos="469265" algn="l"/>
                <a:tab pos="469900" algn="l"/>
              </a:tabLst>
            </a:pPr>
            <a:r>
              <a:rPr lang="en-US" sz="5400" dirty="0">
                <a:latin typeface="Tahoma"/>
                <a:cs typeface="Tahoma"/>
              </a:rPr>
              <a:t>Insights</a:t>
            </a:r>
          </a:p>
          <a:p>
            <a:pPr marL="469900" marR="745490" indent="-457200">
              <a:lnSpc>
                <a:spcPct val="100000"/>
              </a:lnSpc>
              <a:spcBef>
                <a:spcPts val="2045"/>
              </a:spcBef>
              <a:buFont typeface="Arial" panose="020B0604020202020204" pitchFamily="34" charset="0"/>
              <a:buChar char="•"/>
              <a:tabLst>
                <a:tab pos="469265" algn="l"/>
                <a:tab pos="469900" algn="l"/>
              </a:tabLst>
            </a:pPr>
            <a:r>
              <a:rPr sz="2800" spc="-5" dirty="0">
                <a:latin typeface="Calibri"/>
                <a:cs typeface="Calibri"/>
              </a:rPr>
              <a:t>After conducting </a:t>
            </a:r>
            <a:r>
              <a:rPr sz="2800" dirty="0">
                <a:latin typeface="Calibri"/>
                <a:cs typeface="Calibri"/>
              </a:rPr>
              <a:t>our </a:t>
            </a:r>
            <a:r>
              <a:rPr sz="2800" spc="-5" dirty="0">
                <a:latin typeface="Calibri"/>
                <a:cs typeface="Calibri"/>
              </a:rPr>
              <a:t>analysis, </a:t>
            </a:r>
            <a:r>
              <a:rPr sz="2800" spc="-10" dirty="0">
                <a:latin typeface="Calibri"/>
                <a:cs typeface="Calibri"/>
              </a:rPr>
              <a:t>we </a:t>
            </a:r>
            <a:r>
              <a:rPr sz="2800" spc="-20" dirty="0">
                <a:latin typeface="Calibri"/>
                <a:cs typeface="Calibri"/>
              </a:rPr>
              <a:t>have </a:t>
            </a:r>
            <a:r>
              <a:rPr sz="2800" dirty="0">
                <a:latin typeface="Calibri"/>
                <a:cs typeface="Calibri"/>
              </a:rPr>
              <a:t>determined </a:t>
            </a:r>
            <a:r>
              <a:rPr sz="2800" spc="-10" dirty="0">
                <a:latin typeface="Calibri"/>
                <a:cs typeface="Calibri"/>
              </a:rPr>
              <a:t>that </a:t>
            </a:r>
            <a:r>
              <a:rPr sz="2800" dirty="0">
                <a:latin typeface="Calibri"/>
                <a:cs typeface="Calibri"/>
              </a:rPr>
              <a:t>the </a:t>
            </a:r>
            <a:r>
              <a:rPr sz="2800" spc="-5" dirty="0">
                <a:latin typeface="Calibri"/>
                <a:cs typeface="Calibri"/>
              </a:rPr>
              <a:t>movie </a:t>
            </a:r>
            <a:r>
              <a:rPr sz="2800" b="1" spc="-20" dirty="0">
                <a:latin typeface="Calibri"/>
                <a:cs typeface="Calibri"/>
              </a:rPr>
              <a:t>'Avatar' </a:t>
            </a:r>
            <a:r>
              <a:rPr sz="2800" spc="-15" dirty="0">
                <a:latin typeface="Calibri"/>
                <a:cs typeface="Calibri"/>
              </a:rPr>
              <a:t>stands </a:t>
            </a:r>
            <a:r>
              <a:rPr sz="2800" dirty="0">
                <a:latin typeface="Calibri"/>
                <a:cs typeface="Calibri"/>
              </a:rPr>
              <a:t>out </a:t>
            </a:r>
            <a:r>
              <a:rPr sz="2800" spc="-5" dirty="0">
                <a:latin typeface="Calibri"/>
                <a:cs typeface="Calibri"/>
              </a:rPr>
              <a:t>as </a:t>
            </a:r>
            <a:r>
              <a:rPr sz="2800" dirty="0">
                <a:latin typeface="Calibri"/>
                <a:cs typeface="Calibri"/>
              </a:rPr>
              <a:t>the </a:t>
            </a:r>
            <a:r>
              <a:rPr sz="2800" spc="-10" dirty="0">
                <a:latin typeface="Calibri"/>
                <a:cs typeface="Calibri"/>
              </a:rPr>
              <a:t>most </a:t>
            </a:r>
            <a:r>
              <a:rPr sz="2800" spc="-5" dirty="0">
                <a:latin typeface="Calibri"/>
                <a:cs typeface="Calibri"/>
              </a:rPr>
              <a:t> </a:t>
            </a:r>
            <a:r>
              <a:rPr sz="2800" spc="-10" dirty="0">
                <a:latin typeface="Calibri"/>
                <a:cs typeface="Calibri"/>
              </a:rPr>
              <a:t>profitable </a:t>
            </a:r>
            <a:r>
              <a:rPr sz="2800" spc="5" dirty="0">
                <a:latin typeface="Calibri"/>
                <a:cs typeface="Calibri"/>
              </a:rPr>
              <a:t>film </a:t>
            </a:r>
            <a:r>
              <a:rPr sz="2800" dirty="0">
                <a:latin typeface="Calibri"/>
                <a:cs typeface="Calibri"/>
              </a:rPr>
              <a:t>in the period spanning </a:t>
            </a:r>
            <a:r>
              <a:rPr sz="2800" spc="15" dirty="0">
                <a:latin typeface="Calibri"/>
                <a:cs typeface="Calibri"/>
              </a:rPr>
              <a:t>1927 </a:t>
            </a:r>
            <a:r>
              <a:rPr sz="2800" spc="-20" dirty="0">
                <a:latin typeface="Calibri"/>
                <a:cs typeface="Calibri"/>
              </a:rPr>
              <a:t>to </a:t>
            </a:r>
            <a:r>
              <a:rPr sz="2800" spc="15" dirty="0">
                <a:latin typeface="Calibri"/>
                <a:cs typeface="Calibri"/>
              </a:rPr>
              <a:t>2016, </a:t>
            </a:r>
            <a:r>
              <a:rPr sz="2800" spc="5" dirty="0">
                <a:latin typeface="Calibri"/>
                <a:cs typeface="Calibri"/>
              </a:rPr>
              <a:t>with </a:t>
            </a:r>
            <a:r>
              <a:rPr sz="2800" spc="-5" dirty="0">
                <a:latin typeface="Calibri"/>
                <a:cs typeface="Calibri"/>
              </a:rPr>
              <a:t>an impressive </a:t>
            </a:r>
            <a:r>
              <a:rPr sz="2800" spc="-10" dirty="0">
                <a:latin typeface="Calibri"/>
                <a:cs typeface="Calibri"/>
              </a:rPr>
              <a:t>profit </a:t>
            </a:r>
            <a:r>
              <a:rPr sz="2800" dirty="0">
                <a:latin typeface="Calibri"/>
                <a:cs typeface="Calibri"/>
              </a:rPr>
              <a:t>of </a:t>
            </a:r>
            <a:r>
              <a:rPr sz="2800" spc="-15" dirty="0">
                <a:latin typeface="Calibri"/>
                <a:cs typeface="Calibri"/>
              </a:rPr>
              <a:t>approximately </a:t>
            </a:r>
            <a:r>
              <a:rPr sz="2800" spc="-10" dirty="0">
                <a:latin typeface="Calibri"/>
                <a:cs typeface="Calibri"/>
              </a:rPr>
              <a:t> </a:t>
            </a:r>
            <a:r>
              <a:rPr sz="2800" spc="10" dirty="0">
                <a:latin typeface="Calibri"/>
                <a:cs typeface="Calibri"/>
              </a:rPr>
              <a:t>523,505,847 </a:t>
            </a:r>
            <a:r>
              <a:rPr sz="2800" spc="-10" dirty="0">
                <a:latin typeface="Calibri"/>
                <a:cs typeface="Calibri"/>
              </a:rPr>
              <a:t>dollars. </a:t>
            </a:r>
            <a:r>
              <a:rPr sz="2800" dirty="0">
                <a:latin typeface="Calibri"/>
                <a:cs typeface="Calibri"/>
              </a:rPr>
              <a:t>It is </a:t>
            </a:r>
            <a:r>
              <a:rPr sz="2800" spc="-15" dirty="0">
                <a:latin typeface="Calibri"/>
                <a:cs typeface="Calibri"/>
              </a:rPr>
              <a:t>followed </a:t>
            </a:r>
            <a:r>
              <a:rPr sz="2800" dirty="0">
                <a:latin typeface="Calibri"/>
                <a:cs typeface="Calibri"/>
              </a:rPr>
              <a:t>by </a:t>
            </a:r>
            <a:r>
              <a:rPr sz="2800" b="1" spc="-5" dirty="0">
                <a:latin typeface="Calibri"/>
                <a:cs typeface="Calibri"/>
              </a:rPr>
              <a:t>'Jurassic </a:t>
            </a:r>
            <a:r>
              <a:rPr sz="2800" b="1" spc="-15" dirty="0">
                <a:latin typeface="Calibri"/>
                <a:cs typeface="Calibri"/>
              </a:rPr>
              <a:t>World' </a:t>
            </a:r>
            <a:r>
              <a:rPr sz="2800" dirty="0">
                <a:latin typeface="Calibri"/>
                <a:cs typeface="Calibri"/>
              </a:rPr>
              <a:t>in the </a:t>
            </a:r>
            <a:r>
              <a:rPr sz="2800" spc="-5" dirty="0">
                <a:latin typeface="Calibri"/>
                <a:cs typeface="Calibri"/>
              </a:rPr>
              <a:t>second </a:t>
            </a:r>
            <a:r>
              <a:rPr sz="2800" dirty="0">
                <a:latin typeface="Calibri"/>
                <a:cs typeface="Calibri"/>
              </a:rPr>
              <a:t>position </a:t>
            </a:r>
            <a:r>
              <a:rPr sz="2800" spc="-5" dirty="0">
                <a:latin typeface="Calibri"/>
                <a:cs typeface="Calibri"/>
              </a:rPr>
              <a:t>and </a:t>
            </a:r>
            <a:r>
              <a:rPr sz="2800" b="1" spc="-5" dirty="0">
                <a:latin typeface="Calibri"/>
                <a:cs typeface="Calibri"/>
              </a:rPr>
              <a:t>'Titanic' </a:t>
            </a:r>
            <a:r>
              <a:rPr sz="2800" dirty="0">
                <a:latin typeface="Calibri"/>
                <a:cs typeface="Calibri"/>
              </a:rPr>
              <a:t>in the </a:t>
            </a:r>
            <a:r>
              <a:rPr sz="2800" spc="-10" dirty="0">
                <a:latin typeface="Calibri"/>
                <a:cs typeface="Calibri"/>
              </a:rPr>
              <a:t>third </a:t>
            </a:r>
            <a:r>
              <a:rPr sz="2800" spc="-620" dirty="0">
                <a:latin typeface="Calibri"/>
                <a:cs typeface="Calibri"/>
              </a:rPr>
              <a:t> </a:t>
            </a:r>
            <a:r>
              <a:rPr sz="2800" dirty="0">
                <a:latin typeface="Calibri"/>
                <a:cs typeface="Calibri"/>
              </a:rPr>
              <a:t>position</a:t>
            </a:r>
            <a:r>
              <a:rPr sz="2800" spc="-20" dirty="0">
                <a:latin typeface="Calibri"/>
                <a:cs typeface="Calibri"/>
              </a:rPr>
              <a:t> </a:t>
            </a:r>
            <a:r>
              <a:rPr sz="2800" dirty="0">
                <a:latin typeface="Calibri"/>
                <a:cs typeface="Calibri"/>
              </a:rPr>
              <a:t>in</a:t>
            </a:r>
            <a:r>
              <a:rPr sz="2800" spc="-15" dirty="0">
                <a:latin typeface="Calibri"/>
                <a:cs typeface="Calibri"/>
              </a:rPr>
              <a:t> </a:t>
            </a:r>
            <a:r>
              <a:rPr sz="2800" spc="-5" dirty="0">
                <a:latin typeface="Calibri"/>
                <a:cs typeface="Calibri"/>
              </a:rPr>
              <a:t>terms</a:t>
            </a:r>
            <a:r>
              <a:rPr sz="2800" spc="-10" dirty="0">
                <a:latin typeface="Calibri"/>
                <a:cs typeface="Calibri"/>
              </a:rPr>
              <a:t> </a:t>
            </a:r>
            <a:r>
              <a:rPr sz="2800" dirty="0">
                <a:latin typeface="Calibri"/>
                <a:cs typeface="Calibri"/>
              </a:rPr>
              <a:t>of</a:t>
            </a:r>
            <a:r>
              <a:rPr sz="2800" spc="20" dirty="0">
                <a:latin typeface="Calibri"/>
                <a:cs typeface="Calibri"/>
              </a:rPr>
              <a:t> </a:t>
            </a:r>
            <a:r>
              <a:rPr sz="2800" spc="-20" dirty="0">
                <a:latin typeface="Calibri"/>
                <a:cs typeface="Calibri"/>
              </a:rPr>
              <a:t>profitability.</a:t>
            </a:r>
            <a:endParaRPr sz="2800" dirty="0">
              <a:latin typeface="Calibri"/>
              <a:cs typeface="Calibri"/>
            </a:endParaRPr>
          </a:p>
          <a:p>
            <a:pPr>
              <a:lnSpc>
                <a:spcPct val="100000"/>
              </a:lnSpc>
              <a:spcBef>
                <a:spcPts val="55"/>
              </a:spcBef>
              <a:buFont typeface="Arial MT"/>
              <a:buChar char="•"/>
            </a:pPr>
            <a:endParaRPr sz="2300" dirty="0">
              <a:latin typeface="Calibri"/>
              <a:cs typeface="Calibri"/>
            </a:endParaRPr>
          </a:p>
          <a:p>
            <a:pPr marL="469900" marR="5080" indent="-457200">
              <a:lnSpc>
                <a:spcPct val="100200"/>
              </a:lnSpc>
              <a:buFont typeface="Arial MT"/>
              <a:buChar char="•"/>
              <a:tabLst>
                <a:tab pos="469265" algn="l"/>
                <a:tab pos="469900" algn="l"/>
              </a:tabLst>
            </a:pPr>
            <a:r>
              <a:rPr sz="2800" dirty="0">
                <a:latin typeface="Calibri"/>
                <a:cs typeface="Calibri"/>
              </a:rPr>
              <a:t>Upon </a:t>
            </a:r>
            <a:r>
              <a:rPr sz="2800" spc="-5" dirty="0">
                <a:latin typeface="Calibri"/>
                <a:cs typeface="Calibri"/>
              </a:rPr>
              <a:t>thorough </a:t>
            </a:r>
            <a:r>
              <a:rPr sz="2800" spc="-20" dirty="0">
                <a:latin typeface="Calibri"/>
                <a:cs typeface="Calibri"/>
              </a:rPr>
              <a:t>data </a:t>
            </a:r>
            <a:r>
              <a:rPr sz="2800" spc="-5" dirty="0">
                <a:latin typeface="Calibri"/>
                <a:cs typeface="Calibri"/>
              </a:rPr>
              <a:t>analysis, </a:t>
            </a:r>
            <a:r>
              <a:rPr sz="2800" dirty="0">
                <a:latin typeface="Calibri"/>
                <a:cs typeface="Calibri"/>
              </a:rPr>
              <a:t>it has been determined </a:t>
            </a:r>
            <a:r>
              <a:rPr sz="2800" spc="-10" dirty="0">
                <a:latin typeface="Calibri"/>
                <a:cs typeface="Calibri"/>
              </a:rPr>
              <a:t>that </a:t>
            </a:r>
            <a:r>
              <a:rPr sz="2800" dirty="0">
                <a:latin typeface="Calibri"/>
                <a:cs typeface="Calibri"/>
              </a:rPr>
              <a:t>the </a:t>
            </a:r>
            <a:r>
              <a:rPr sz="2800" spc="-5" dirty="0">
                <a:latin typeface="Calibri"/>
                <a:cs typeface="Calibri"/>
              </a:rPr>
              <a:t>most </a:t>
            </a:r>
            <a:r>
              <a:rPr sz="2800" dirty="0">
                <a:latin typeface="Calibri"/>
                <a:cs typeface="Calibri"/>
              </a:rPr>
              <a:t>popular </a:t>
            </a:r>
            <a:r>
              <a:rPr sz="2800" spc="-5" dirty="0">
                <a:latin typeface="Calibri"/>
                <a:cs typeface="Calibri"/>
              </a:rPr>
              <a:t>movie </a:t>
            </a:r>
            <a:r>
              <a:rPr sz="2800" spc="-10" dirty="0">
                <a:latin typeface="Calibri"/>
                <a:cs typeface="Calibri"/>
              </a:rPr>
              <a:t>genre </a:t>
            </a:r>
            <a:r>
              <a:rPr sz="2800" dirty="0">
                <a:latin typeface="Calibri"/>
                <a:cs typeface="Calibri"/>
              </a:rPr>
              <a:t>is </a:t>
            </a:r>
            <a:r>
              <a:rPr sz="2800" b="1" spc="-5" dirty="0">
                <a:latin typeface="Calibri"/>
                <a:cs typeface="Calibri"/>
              </a:rPr>
              <a:t>'Comedy' </a:t>
            </a:r>
            <a:r>
              <a:rPr sz="2800" b="1" dirty="0">
                <a:latin typeface="Calibri"/>
                <a:cs typeface="Calibri"/>
              </a:rPr>
              <a:t> </a:t>
            </a:r>
            <a:r>
              <a:rPr sz="2800" dirty="0">
                <a:latin typeface="Calibri"/>
                <a:cs typeface="Calibri"/>
              </a:rPr>
              <a:t>specifically</a:t>
            </a:r>
            <a:r>
              <a:rPr sz="2800" spc="-70" dirty="0">
                <a:latin typeface="Calibri"/>
                <a:cs typeface="Calibri"/>
              </a:rPr>
              <a:t> </a:t>
            </a:r>
            <a:r>
              <a:rPr sz="2800" b="1" spc="-5" dirty="0">
                <a:latin typeface="Calibri"/>
                <a:cs typeface="Calibri"/>
              </a:rPr>
              <a:t>'Comedy</a:t>
            </a:r>
            <a:r>
              <a:rPr sz="2800" b="1" spc="-15" dirty="0">
                <a:latin typeface="Calibri"/>
                <a:cs typeface="Calibri"/>
              </a:rPr>
              <a:t> </a:t>
            </a:r>
            <a:r>
              <a:rPr sz="2800" b="1" dirty="0">
                <a:latin typeface="Calibri"/>
                <a:cs typeface="Calibri"/>
              </a:rPr>
              <a:t>|</a:t>
            </a:r>
            <a:r>
              <a:rPr sz="2800" b="1" spc="15" dirty="0">
                <a:latin typeface="Calibri"/>
                <a:cs typeface="Calibri"/>
              </a:rPr>
              <a:t> </a:t>
            </a:r>
            <a:r>
              <a:rPr sz="2800" b="1" spc="-15" dirty="0">
                <a:latin typeface="Calibri"/>
                <a:cs typeface="Calibri"/>
              </a:rPr>
              <a:t>Drama</a:t>
            </a:r>
            <a:r>
              <a:rPr sz="2800" b="1" spc="-5" dirty="0">
                <a:latin typeface="Calibri"/>
                <a:cs typeface="Calibri"/>
              </a:rPr>
              <a:t> </a:t>
            </a:r>
            <a:r>
              <a:rPr sz="2800" b="1" dirty="0">
                <a:latin typeface="Calibri"/>
                <a:cs typeface="Calibri"/>
              </a:rPr>
              <a:t>|</a:t>
            </a:r>
            <a:r>
              <a:rPr sz="2800" b="1" spc="-20" dirty="0">
                <a:latin typeface="Calibri"/>
                <a:cs typeface="Calibri"/>
              </a:rPr>
              <a:t> </a:t>
            </a:r>
            <a:r>
              <a:rPr sz="2800" b="1" dirty="0">
                <a:latin typeface="Calibri"/>
                <a:cs typeface="Calibri"/>
              </a:rPr>
              <a:t>Romance,'</a:t>
            </a:r>
            <a:r>
              <a:rPr sz="2800" b="1" spc="-25" dirty="0">
                <a:latin typeface="Calibri"/>
                <a:cs typeface="Calibri"/>
              </a:rPr>
              <a:t> </a:t>
            </a:r>
            <a:r>
              <a:rPr sz="2800" dirty="0">
                <a:latin typeface="Calibri"/>
                <a:cs typeface="Calibri"/>
              </a:rPr>
              <a:t>which</a:t>
            </a:r>
            <a:r>
              <a:rPr sz="2800" spc="-15" dirty="0">
                <a:latin typeface="Calibri"/>
                <a:cs typeface="Calibri"/>
              </a:rPr>
              <a:t> </a:t>
            </a:r>
            <a:r>
              <a:rPr sz="2800" spc="-5" dirty="0">
                <a:latin typeface="Calibri"/>
                <a:cs typeface="Calibri"/>
              </a:rPr>
              <a:t>boasts</a:t>
            </a:r>
            <a:r>
              <a:rPr sz="2800" dirty="0">
                <a:latin typeface="Calibri"/>
                <a:cs typeface="Calibri"/>
              </a:rPr>
              <a:t> </a:t>
            </a:r>
            <a:r>
              <a:rPr sz="2800" spc="5" dirty="0">
                <a:latin typeface="Calibri"/>
                <a:cs typeface="Calibri"/>
              </a:rPr>
              <a:t>a </a:t>
            </a:r>
            <a:r>
              <a:rPr sz="2800" dirty="0">
                <a:latin typeface="Calibri"/>
                <a:cs typeface="Calibri"/>
              </a:rPr>
              <a:t>popularity</a:t>
            </a:r>
            <a:r>
              <a:rPr sz="2800" spc="-30" dirty="0">
                <a:latin typeface="Calibri"/>
                <a:cs typeface="Calibri"/>
              </a:rPr>
              <a:t> </a:t>
            </a:r>
            <a:r>
              <a:rPr sz="2800" spc="-15" dirty="0">
                <a:latin typeface="Calibri"/>
                <a:cs typeface="Calibri"/>
              </a:rPr>
              <a:t>score</a:t>
            </a:r>
            <a:r>
              <a:rPr sz="2800" dirty="0">
                <a:latin typeface="Calibri"/>
                <a:cs typeface="Calibri"/>
              </a:rPr>
              <a:t> of</a:t>
            </a:r>
            <a:r>
              <a:rPr sz="2800" spc="-60" dirty="0">
                <a:latin typeface="Calibri"/>
                <a:cs typeface="Calibri"/>
              </a:rPr>
              <a:t> </a:t>
            </a:r>
            <a:r>
              <a:rPr sz="2800" spc="15" dirty="0">
                <a:latin typeface="Calibri"/>
                <a:cs typeface="Calibri"/>
              </a:rPr>
              <a:t>147.</a:t>
            </a:r>
            <a:r>
              <a:rPr sz="2800" spc="-10" dirty="0">
                <a:latin typeface="Calibri"/>
                <a:cs typeface="Calibri"/>
              </a:rPr>
              <a:t> </a:t>
            </a:r>
            <a:r>
              <a:rPr sz="2800" dirty="0">
                <a:latin typeface="Calibri"/>
                <a:cs typeface="Calibri"/>
              </a:rPr>
              <a:t>This</a:t>
            </a:r>
            <a:r>
              <a:rPr sz="2800" spc="-40" dirty="0">
                <a:latin typeface="Calibri"/>
                <a:cs typeface="Calibri"/>
              </a:rPr>
              <a:t> </a:t>
            </a:r>
            <a:r>
              <a:rPr sz="2800" dirty="0">
                <a:latin typeface="Calibri"/>
                <a:cs typeface="Calibri"/>
              </a:rPr>
              <a:t>is </a:t>
            </a:r>
            <a:r>
              <a:rPr sz="2800" spc="-15" dirty="0">
                <a:latin typeface="Calibri"/>
                <a:cs typeface="Calibri"/>
              </a:rPr>
              <a:t>followed</a:t>
            </a:r>
            <a:r>
              <a:rPr sz="2800" spc="-5" dirty="0">
                <a:latin typeface="Calibri"/>
                <a:cs typeface="Calibri"/>
              </a:rPr>
              <a:t> </a:t>
            </a:r>
            <a:r>
              <a:rPr sz="2800" spc="5" dirty="0">
                <a:latin typeface="Calibri"/>
                <a:cs typeface="Calibri"/>
              </a:rPr>
              <a:t>closely </a:t>
            </a:r>
            <a:r>
              <a:rPr sz="2800" spc="-620" dirty="0">
                <a:latin typeface="Calibri"/>
                <a:cs typeface="Calibri"/>
              </a:rPr>
              <a:t> </a:t>
            </a:r>
            <a:r>
              <a:rPr sz="2800" dirty="0">
                <a:latin typeface="Calibri"/>
                <a:cs typeface="Calibri"/>
              </a:rPr>
              <a:t>by</a:t>
            </a:r>
            <a:r>
              <a:rPr sz="2800" spc="-30" dirty="0">
                <a:latin typeface="Calibri"/>
                <a:cs typeface="Calibri"/>
              </a:rPr>
              <a:t> </a:t>
            </a:r>
            <a:r>
              <a:rPr sz="2800" dirty="0">
                <a:latin typeface="Calibri"/>
                <a:cs typeface="Calibri"/>
              </a:rPr>
              <a:t>the</a:t>
            </a:r>
            <a:r>
              <a:rPr sz="2800" spc="20" dirty="0">
                <a:latin typeface="Calibri"/>
                <a:cs typeface="Calibri"/>
              </a:rPr>
              <a:t> </a:t>
            </a:r>
            <a:r>
              <a:rPr sz="2800" spc="-10" dirty="0">
                <a:latin typeface="Calibri"/>
                <a:cs typeface="Calibri"/>
              </a:rPr>
              <a:t>genre</a:t>
            </a:r>
            <a:r>
              <a:rPr sz="2800" spc="-70" dirty="0">
                <a:latin typeface="Calibri"/>
                <a:cs typeface="Calibri"/>
              </a:rPr>
              <a:t> </a:t>
            </a:r>
            <a:r>
              <a:rPr sz="2800" b="1" spc="-5" dirty="0">
                <a:latin typeface="Calibri"/>
                <a:cs typeface="Calibri"/>
              </a:rPr>
              <a:t>‘Crime</a:t>
            </a:r>
            <a:r>
              <a:rPr sz="2800" b="1" spc="35" dirty="0">
                <a:latin typeface="Calibri"/>
                <a:cs typeface="Calibri"/>
              </a:rPr>
              <a:t> </a:t>
            </a:r>
            <a:r>
              <a:rPr sz="2800" b="1" dirty="0">
                <a:latin typeface="Calibri"/>
                <a:cs typeface="Calibri"/>
              </a:rPr>
              <a:t>|</a:t>
            </a:r>
            <a:r>
              <a:rPr sz="2800" b="1" spc="-25" dirty="0">
                <a:latin typeface="Calibri"/>
                <a:cs typeface="Calibri"/>
              </a:rPr>
              <a:t> </a:t>
            </a:r>
            <a:r>
              <a:rPr sz="2800" b="1" spc="-15" dirty="0">
                <a:latin typeface="Calibri"/>
                <a:cs typeface="Calibri"/>
              </a:rPr>
              <a:t>Drama</a:t>
            </a:r>
            <a:r>
              <a:rPr sz="2800" b="1" spc="-10" dirty="0">
                <a:latin typeface="Calibri"/>
                <a:cs typeface="Calibri"/>
              </a:rPr>
              <a:t> </a:t>
            </a:r>
            <a:r>
              <a:rPr sz="2800" b="1" dirty="0">
                <a:latin typeface="Calibri"/>
                <a:cs typeface="Calibri"/>
              </a:rPr>
              <a:t>|</a:t>
            </a:r>
            <a:r>
              <a:rPr sz="2800" b="1" spc="10" dirty="0">
                <a:latin typeface="Calibri"/>
                <a:cs typeface="Calibri"/>
              </a:rPr>
              <a:t> Thriller’</a:t>
            </a:r>
            <a:r>
              <a:rPr sz="2800" spc="10" dirty="0">
                <a:latin typeface="Calibri"/>
                <a:cs typeface="Calibri"/>
              </a:rPr>
              <a:t>.</a:t>
            </a:r>
            <a:endParaRPr sz="2800" dirty="0">
              <a:latin typeface="Calibri"/>
              <a:cs typeface="Calibri"/>
            </a:endParaRPr>
          </a:p>
        </p:txBody>
      </p:sp>
      <p:grpSp>
        <p:nvGrpSpPr>
          <p:cNvPr id="4" name="object 4"/>
          <p:cNvGrpSpPr/>
          <p:nvPr/>
        </p:nvGrpSpPr>
        <p:grpSpPr>
          <a:xfrm>
            <a:off x="10622770" y="7434071"/>
            <a:ext cx="4605655" cy="2490470"/>
            <a:chOff x="10622770" y="7434071"/>
            <a:chExt cx="4605655" cy="2490470"/>
          </a:xfrm>
        </p:grpSpPr>
        <p:pic>
          <p:nvPicPr>
            <p:cNvPr id="5" name="object 5"/>
            <p:cNvPicPr/>
            <p:nvPr/>
          </p:nvPicPr>
          <p:blipFill>
            <a:blip r:embed="rId4" cstate="print"/>
            <a:stretch>
              <a:fillRect/>
            </a:stretch>
          </p:blipFill>
          <p:spPr>
            <a:xfrm>
              <a:off x="13137370" y="8436132"/>
              <a:ext cx="2090753" cy="1488325"/>
            </a:xfrm>
            <a:prstGeom prst="rect">
              <a:avLst/>
            </a:prstGeom>
          </p:spPr>
        </p:pic>
        <p:pic>
          <p:nvPicPr>
            <p:cNvPr id="6" name="object 6"/>
            <p:cNvPicPr/>
            <p:nvPr/>
          </p:nvPicPr>
          <p:blipFill>
            <a:blip r:embed="rId4" cstate="print"/>
            <a:stretch>
              <a:fillRect/>
            </a:stretch>
          </p:blipFill>
          <p:spPr>
            <a:xfrm>
              <a:off x="10622770" y="8436132"/>
              <a:ext cx="2090753" cy="1488325"/>
            </a:xfrm>
            <a:prstGeom prst="rect">
              <a:avLst/>
            </a:prstGeom>
          </p:spPr>
        </p:pic>
        <p:pic>
          <p:nvPicPr>
            <p:cNvPr id="7" name="object 7"/>
            <p:cNvPicPr/>
            <p:nvPr/>
          </p:nvPicPr>
          <p:blipFill>
            <a:blip r:embed="rId5" cstate="print"/>
            <a:stretch>
              <a:fillRect/>
            </a:stretch>
          </p:blipFill>
          <p:spPr>
            <a:xfrm>
              <a:off x="12115800" y="7434071"/>
              <a:ext cx="2971800" cy="987551"/>
            </a:xfrm>
            <a:prstGeom prst="rect">
              <a:avLst/>
            </a:prstGeom>
          </p:spPr>
        </p:pic>
      </p:grpSp>
      <p:pic>
        <p:nvPicPr>
          <p:cNvPr id="8" name="object 8"/>
          <p:cNvPicPr/>
          <p:nvPr/>
        </p:nvPicPr>
        <p:blipFill>
          <a:blip r:embed="rId4" cstate="print"/>
          <a:stretch>
            <a:fillRect/>
          </a:stretch>
        </p:blipFill>
        <p:spPr>
          <a:xfrm>
            <a:off x="8108170" y="8436133"/>
            <a:ext cx="2090753" cy="1488325"/>
          </a:xfrm>
          <a:prstGeom prst="rect">
            <a:avLst/>
          </a:prstGeom>
        </p:spPr>
      </p:pic>
      <p:pic>
        <p:nvPicPr>
          <p:cNvPr id="9" name="object 9"/>
          <p:cNvPicPr/>
          <p:nvPr/>
        </p:nvPicPr>
        <p:blipFill>
          <a:blip r:embed="rId4" cstate="print"/>
          <a:stretch>
            <a:fillRect/>
          </a:stretch>
        </p:blipFill>
        <p:spPr>
          <a:xfrm>
            <a:off x="15651970" y="8436133"/>
            <a:ext cx="2090753" cy="1488325"/>
          </a:xfrm>
          <a:prstGeom prst="rect">
            <a:avLst/>
          </a:prstGeom>
        </p:spPr>
      </p:pic>
      <p:pic>
        <p:nvPicPr>
          <p:cNvPr id="10" name="object 10"/>
          <p:cNvPicPr/>
          <p:nvPr/>
        </p:nvPicPr>
        <p:blipFill>
          <a:blip r:embed="rId4" cstate="print"/>
          <a:stretch>
            <a:fillRect/>
          </a:stretch>
        </p:blipFill>
        <p:spPr>
          <a:xfrm>
            <a:off x="5593570" y="8436133"/>
            <a:ext cx="2090753" cy="1488325"/>
          </a:xfrm>
          <a:prstGeom prst="rect">
            <a:avLst/>
          </a:prstGeom>
        </p:spPr>
      </p:pic>
      <p:pic>
        <p:nvPicPr>
          <p:cNvPr id="11" name="object 11"/>
          <p:cNvPicPr/>
          <p:nvPr/>
        </p:nvPicPr>
        <p:blipFill>
          <a:blip r:embed="rId4" cstate="print"/>
          <a:stretch>
            <a:fillRect/>
          </a:stretch>
        </p:blipFill>
        <p:spPr>
          <a:xfrm>
            <a:off x="3078970" y="8436133"/>
            <a:ext cx="2090753" cy="1488325"/>
          </a:xfrm>
          <a:prstGeom prst="rect">
            <a:avLst/>
          </a:prstGeom>
        </p:spPr>
      </p:pic>
      <p:pic>
        <p:nvPicPr>
          <p:cNvPr id="12" name="object 12"/>
          <p:cNvPicPr/>
          <p:nvPr/>
        </p:nvPicPr>
        <p:blipFill>
          <a:blip r:embed="rId4" cstate="print"/>
          <a:stretch>
            <a:fillRect/>
          </a:stretch>
        </p:blipFill>
        <p:spPr>
          <a:xfrm>
            <a:off x="564370" y="8436133"/>
            <a:ext cx="2090753" cy="1488325"/>
          </a:xfrm>
          <a:prstGeom prst="rect">
            <a:avLst/>
          </a:prstGeom>
        </p:spPr>
      </p:pic>
      <p:sp>
        <p:nvSpPr>
          <p:cNvPr id="13" name="object 13"/>
          <p:cNvSpPr txBox="1"/>
          <p:nvPr/>
        </p:nvSpPr>
        <p:spPr>
          <a:xfrm>
            <a:off x="3563808" y="7644765"/>
            <a:ext cx="2124075" cy="574675"/>
          </a:xfrm>
          <a:prstGeom prst="rect">
            <a:avLst/>
          </a:prstGeom>
        </p:spPr>
        <p:txBody>
          <a:bodyPr vert="horz" wrap="square" lIns="0" tIns="12700" rIns="0" bIns="0" rtlCol="0">
            <a:spAutoFit/>
          </a:bodyPr>
          <a:lstStyle/>
          <a:p>
            <a:pPr marL="12700">
              <a:lnSpc>
                <a:spcPct val="100000"/>
              </a:lnSpc>
              <a:spcBef>
                <a:spcPts val="100"/>
              </a:spcBef>
            </a:pPr>
            <a:r>
              <a:rPr sz="3600" spc="10" dirty="0">
                <a:latin typeface="Calibri"/>
                <a:cs typeface="Calibri"/>
              </a:rPr>
              <a:t>523505847</a:t>
            </a:r>
            <a:endParaRPr sz="3600" dirty="0">
              <a:latin typeface="Calibri"/>
              <a:cs typeface="Calibri"/>
            </a:endParaRPr>
          </a:p>
        </p:txBody>
      </p:sp>
      <p:sp>
        <p:nvSpPr>
          <p:cNvPr id="14" name="object 14"/>
          <p:cNvSpPr txBox="1"/>
          <p:nvPr/>
        </p:nvSpPr>
        <p:spPr>
          <a:xfrm>
            <a:off x="13212826" y="7644765"/>
            <a:ext cx="642620" cy="513715"/>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147</a:t>
            </a:r>
            <a:endParaRPr sz="3200">
              <a:latin typeface="Calibri"/>
              <a:cs typeface="Calibri"/>
            </a:endParaRPr>
          </a:p>
        </p:txBody>
      </p:sp>
      <p:sp>
        <p:nvSpPr>
          <p:cNvPr id="15" name="TextBox 14">
            <a:extLst>
              <a:ext uri="{FF2B5EF4-FFF2-40B4-BE49-F238E27FC236}">
                <a16:creationId xmlns:a16="http://schemas.microsoft.com/office/drawing/2014/main" id="{EA70358E-07D1-45F1-AACC-F1C2979CD8DD}"/>
              </a:ext>
            </a:extLst>
          </p:cNvPr>
          <p:cNvSpPr txBox="1"/>
          <p:nvPr/>
        </p:nvSpPr>
        <p:spPr>
          <a:xfrm>
            <a:off x="7429500" y="7464731"/>
            <a:ext cx="3429000" cy="769441"/>
          </a:xfrm>
          <a:prstGeom prst="rect">
            <a:avLst/>
          </a:prstGeom>
          <a:noFill/>
        </p:spPr>
        <p:txBody>
          <a:bodyPr wrap="square" rtlCol="0">
            <a:spAutoFit/>
          </a:bodyPr>
          <a:lstStyle/>
          <a:p>
            <a:r>
              <a:rPr lang="en-US" sz="4400" b="1" u="heavy" spc="-254" dirty="0">
                <a:solidFill>
                  <a:srgbClr val="0000FF"/>
                </a:solidFill>
                <a:uFill>
                  <a:solidFill>
                    <a:srgbClr val="0000FF"/>
                  </a:solidFill>
                </a:uFill>
                <a:latin typeface="Tahoma"/>
                <a:cs typeface="Tahoma"/>
                <a:hlinkClick r:id="rId6"/>
              </a:rPr>
              <a:t>Datasheet:-</a:t>
            </a:r>
            <a:endParaRPr lang="en-US" sz="4400" b="1" u="heavy" spc="-254" dirty="0">
              <a:solidFill>
                <a:srgbClr val="0000FF"/>
              </a:solidFill>
              <a:uFill>
                <a:solidFill>
                  <a:srgbClr val="0000FF"/>
                </a:solidFill>
              </a:uFill>
              <a:latin typeface="Tahoma"/>
              <a:cs typeface="Tahoma"/>
            </a:endParaRPr>
          </a:p>
        </p:txBody>
      </p:sp>
      <p:sp>
        <p:nvSpPr>
          <p:cNvPr id="16" name="AutoShape 22">
            <a:extLst>
              <a:ext uri="{FF2B5EF4-FFF2-40B4-BE49-F238E27FC236}">
                <a16:creationId xmlns:a16="http://schemas.microsoft.com/office/drawing/2014/main" id="{6BBCA7DB-3161-4D14-90B8-28D4369CF7D8}"/>
              </a:ext>
            </a:extLst>
          </p:cNvPr>
          <p:cNvSpPr/>
          <p:nvPr/>
        </p:nvSpPr>
        <p:spPr>
          <a:xfrm>
            <a:off x="0" y="0"/>
            <a:ext cx="2386482" cy="10287000"/>
          </a:xfrm>
          <a:prstGeom prst="rect">
            <a:avLst/>
          </a:prstGeom>
          <a:solidFill>
            <a:srgbClr val="A100FF"/>
          </a:solidFill>
        </p:spPr>
      </p:sp>
    </p:spTree>
    <p:extLst>
      <p:ext uri="{BB962C8B-B14F-4D97-AF65-F5344CB8AC3E}">
        <p14:creationId xmlns:p14="http://schemas.microsoft.com/office/powerpoint/2010/main" val="1575503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422166"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422166"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422166"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724400"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7A7A98DE-C074-49C6-BEF7-E231B3716355}"/>
              </a:ext>
            </a:extLst>
          </p:cNvPr>
          <p:cNvSpPr txBox="1"/>
          <p:nvPr/>
        </p:nvSpPr>
        <p:spPr>
          <a:xfrm>
            <a:off x="10591801" y="2628900"/>
            <a:ext cx="7696200" cy="6370975"/>
          </a:xfrm>
          <a:prstGeom prst="rect">
            <a:avLst/>
          </a:prstGeom>
          <a:noFill/>
        </p:spPr>
        <p:txBody>
          <a:bodyPr wrap="square" rtlCol="0">
            <a:spAutoFit/>
          </a:bodyPr>
          <a:lstStyle/>
          <a:p>
            <a:r>
              <a:rPr lang="en-US" sz="2400" b="0" i="0" dirty="0">
                <a:effectLst/>
                <a:latin typeface="Söhne"/>
              </a:rPr>
              <a:t>I am enthusiastic about transitioning into a career in data analysis, where I can harness my skills to uncover insights that drive business decisions. As a fresher, I am eager to tackle real-world challenges and expand my practical expertise. I am committed to ongoing learning and development, and I believe that with dedication and hard work, I can make meaningful contributions to any organization I join.</a:t>
            </a:r>
          </a:p>
          <a:p>
            <a:endParaRPr lang="en-US" sz="2400" b="0" i="0" dirty="0">
              <a:effectLst/>
              <a:latin typeface="Söhne"/>
            </a:endParaRPr>
          </a:p>
          <a:p>
            <a:r>
              <a:rPr lang="en-US" sz="2400" b="0" i="0" dirty="0">
                <a:effectLst/>
                <a:latin typeface="Söhne"/>
              </a:rPr>
              <a:t>As I’m </a:t>
            </a:r>
            <a:r>
              <a:rPr lang="en-US" sz="2400" dirty="0">
                <a:latin typeface="Söhne"/>
              </a:rPr>
              <a:t>perusing MCA</a:t>
            </a:r>
            <a:r>
              <a:rPr lang="en-US" sz="2400" b="0" i="0" dirty="0">
                <a:effectLst/>
                <a:latin typeface="Söhne"/>
              </a:rPr>
              <a:t> , I am well-prepared to embark on a career in data analysis. My strong academic foundation, coupled with my internship experiences and willingness to learn, make me a versatile and promising candidate in the corporate world. I look forward to applying my skills and knowledge to tackle the challenges that lie ahead and contribute to the success of any team or organization I become a part of.</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23160" y="816955"/>
            <a:ext cx="8811640"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Marketing Analysis</a:t>
            </a:r>
          </a:p>
        </p:txBody>
      </p:sp>
      <p:grpSp>
        <p:nvGrpSpPr>
          <p:cNvPr id="4" name="Group 4"/>
          <p:cNvGrpSpPr/>
          <p:nvPr/>
        </p:nvGrpSpPr>
        <p:grpSpPr>
          <a:xfrm>
            <a:off x="288512" y="81665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690155" y="2120421"/>
            <a:ext cx="16916400" cy="1130118"/>
          </a:xfrm>
          <a:prstGeom prst="rect">
            <a:avLst/>
          </a:prstGeom>
          <a:noFill/>
        </p:spPr>
        <p:txBody>
          <a:bodyPr wrap="square" rtlCol="0">
            <a:spAutoFit/>
          </a:bodyPr>
          <a:lstStyle/>
          <a:p>
            <a:pPr marL="742950" indent="-742950">
              <a:buFont typeface="Arial" panose="020B0604020202020204" pitchFamily="34" charset="0"/>
              <a:buChar char="•"/>
            </a:pPr>
            <a:r>
              <a:rPr lang="en-GB" sz="3600" b="1" dirty="0"/>
              <a:t>Inactive User Engagement:- </a:t>
            </a:r>
          </a:p>
          <a:p>
            <a:pPr>
              <a:lnSpc>
                <a:spcPct val="150000"/>
              </a:lnSpc>
            </a:pPr>
            <a:r>
              <a:rPr lang="en-GB" sz="2400" dirty="0"/>
              <a:t>The team wants to encourage inactive users to start posting by sending them promotional emails.</a:t>
            </a:r>
            <a:endParaRPr lang="en-IN" dirty="0"/>
          </a:p>
        </p:txBody>
      </p:sp>
      <p:pic>
        <p:nvPicPr>
          <p:cNvPr id="12" name="Picture 11">
            <a:extLst>
              <a:ext uri="{FF2B5EF4-FFF2-40B4-BE49-F238E27FC236}">
                <a16:creationId xmlns:a16="http://schemas.microsoft.com/office/drawing/2014/main" id="{22795D8F-EE13-463C-A054-F9810C17E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0354" y="4803010"/>
            <a:ext cx="6781800" cy="2498253"/>
          </a:xfrm>
          <a:prstGeom prst="rect">
            <a:avLst/>
          </a:prstGeom>
          <a:ln>
            <a:solidFill>
              <a:schemeClr val="bg1"/>
            </a:solidFill>
          </a:ln>
        </p:spPr>
      </p:pic>
      <p:pic>
        <p:nvPicPr>
          <p:cNvPr id="14" name="Picture 13">
            <a:extLst>
              <a:ext uri="{FF2B5EF4-FFF2-40B4-BE49-F238E27FC236}">
                <a16:creationId xmlns:a16="http://schemas.microsoft.com/office/drawing/2014/main" id="{24A56B16-4854-46B7-B6ED-F1404DE11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6538" y="3937695"/>
            <a:ext cx="4138804" cy="4228884"/>
          </a:xfrm>
          <a:prstGeom prst="rect">
            <a:avLst/>
          </a:prstGeom>
          <a:ln>
            <a:solidFill>
              <a:schemeClr val="bg1"/>
            </a:solidFill>
          </a:ln>
        </p:spPr>
      </p:pic>
      <p:grpSp>
        <p:nvGrpSpPr>
          <p:cNvPr id="16" name="object 8">
            <a:extLst>
              <a:ext uri="{FF2B5EF4-FFF2-40B4-BE49-F238E27FC236}">
                <a16:creationId xmlns:a16="http://schemas.microsoft.com/office/drawing/2014/main" id="{47C86D40-66F3-4AD5-AF2F-1B50F516F5A2}"/>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FEC8393C-46F4-4AF6-A465-2BF7DA10D011}"/>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D3CD9071-A9E8-4CFE-B848-792C9FE53138}"/>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B0CBFA2D-C8F7-418E-9F49-4794CE79A858}"/>
                </a:ext>
              </a:extLst>
            </p:cNvPr>
            <p:cNvPicPr/>
            <p:nvPr/>
          </p:nvPicPr>
          <p:blipFill>
            <a:blip r:embed="rId8" cstate="print"/>
            <a:stretch>
              <a:fillRect/>
            </a:stretch>
          </p:blipFill>
          <p:spPr>
            <a:xfrm>
              <a:off x="622617" y="8324608"/>
              <a:ext cx="3902329" cy="1962389"/>
            </a:xfrm>
            <a:prstGeom prst="rect">
              <a:avLst/>
            </a:prstGeom>
          </p:spPr>
        </p:pic>
      </p:grpSp>
      <p:sp>
        <p:nvSpPr>
          <p:cNvPr id="15" name="AutoShape 22">
            <a:extLst>
              <a:ext uri="{FF2B5EF4-FFF2-40B4-BE49-F238E27FC236}">
                <a16:creationId xmlns:a16="http://schemas.microsoft.com/office/drawing/2014/main" id="{084C80C6-6717-4400-95B2-967EF4851EE9}"/>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A0DB6A18-A0AB-491C-AB64-26EB91BA3D5C}"/>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2DB428DB-2A1A-43F8-B6E3-0C3B792D67A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81E700CD-38D1-4F53-B0C6-E775BDAB59F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FA9722B2-CCF8-40A6-8ABA-54F41DF7C3B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63EF0459-28AD-4C98-97F1-3AC71DBA18F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89B38FB3-B622-491D-A6A7-AB2C1E2BE56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4509D65C-180B-4B87-998B-F11DCDB06A7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B3AA854C-DC57-4F10-8A64-BA52358F69D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F1CCDC61-ECD4-4BF6-9363-644844A456D3}"/>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081BD760-A193-48FC-A33C-99AAD838A5B7}"/>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38781070-6413-46DD-B397-D51B59DC2ADF}"/>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89946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23160" y="816955"/>
            <a:ext cx="8811640" cy="1231106"/>
          </a:xfrm>
          <a:prstGeom prst="rect">
            <a:avLst/>
          </a:prstGeom>
        </p:spPr>
        <p:txBody>
          <a:bodyPr wrap="square" lIns="0" tIns="0" rIns="0" bIns="0" rtlCol="0" anchor="t">
            <a:spAutoFit/>
          </a:bodyPr>
          <a:lstStyle/>
          <a:p>
            <a:pPr marL="1143000" indent="-1143000">
              <a:lnSpc>
                <a:spcPts val="9600"/>
              </a:lnSpc>
              <a:buFont typeface="Wingdings" panose="05000000000000000000" pitchFamily="2" charset="2"/>
              <a:buChar char="Ø"/>
            </a:pPr>
            <a:r>
              <a:rPr lang="en-US" sz="8000" spc="-80" dirty="0">
                <a:latin typeface="Graphik Regular" panose="020B0503030202060203" pitchFamily="34" charset="0"/>
              </a:rPr>
              <a:t>Marketing Analysis</a:t>
            </a:r>
          </a:p>
        </p:txBody>
      </p:sp>
      <p:grpSp>
        <p:nvGrpSpPr>
          <p:cNvPr id="4" name="Group 4"/>
          <p:cNvGrpSpPr/>
          <p:nvPr/>
        </p:nvGrpSpPr>
        <p:grpSpPr>
          <a:xfrm>
            <a:off x="288512" y="8166579"/>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29881732-F090-41E7-A191-AD3404D3006E}"/>
              </a:ext>
            </a:extLst>
          </p:cNvPr>
          <p:cNvSpPr txBox="1"/>
          <p:nvPr/>
        </p:nvSpPr>
        <p:spPr>
          <a:xfrm>
            <a:off x="2690155" y="2120421"/>
            <a:ext cx="16916400" cy="1130118"/>
          </a:xfrm>
          <a:prstGeom prst="rect">
            <a:avLst/>
          </a:prstGeom>
          <a:noFill/>
        </p:spPr>
        <p:txBody>
          <a:bodyPr wrap="square" rtlCol="0">
            <a:spAutoFit/>
          </a:bodyPr>
          <a:lstStyle/>
          <a:p>
            <a:pPr marL="742950" indent="-742950">
              <a:buFont typeface="Arial" panose="020B0604020202020204" pitchFamily="34" charset="0"/>
              <a:buChar char="•"/>
            </a:pPr>
            <a:r>
              <a:rPr lang="en-GB" sz="3600" b="1" dirty="0"/>
              <a:t>Inactive User Engagement:- </a:t>
            </a:r>
          </a:p>
          <a:p>
            <a:pPr>
              <a:lnSpc>
                <a:spcPct val="150000"/>
              </a:lnSpc>
            </a:pPr>
            <a:r>
              <a:rPr lang="en-GB" sz="2400" dirty="0"/>
              <a:t>The team wants to encourage inactive users to start posting by sending them promotional emails.</a:t>
            </a:r>
            <a:endParaRPr lang="en-IN" dirty="0"/>
          </a:p>
        </p:txBody>
      </p:sp>
      <p:pic>
        <p:nvPicPr>
          <p:cNvPr id="12" name="Picture 11">
            <a:extLst>
              <a:ext uri="{FF2B5EF4-FFF2-40B4-BE49-F238E27FC236}">
                <a16:creationId xmlns:a16="http://schemas.microsoft.com/office/drawing/2014/main" id="{22795D8F-EE13-463C-A054-F9810C17E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0354" y="4803010"/>
            <a:ext cx="6781800" cy="2498253"/>
          </a:xfrm>
          <a:prstGeom prst="rect">
            <a:avLst/>
          </a:prstGeom>
          <a:ln>
            <a:solidFill>
              <a:schemeClr val="bg1"/>
            </a:solidFill>
          </a:ln>
        </p:spPr>
      </p:pic>
      <p:pic>
        <p:nvPicPr>
          <p:cNvPr id="14" name="Picture 13">
            <a:extLst>
              <a:ext uri="{FF2B5EF4-FFF2-40B4-BE49-F238E27FC236}">
                <a16:creationId xmlns:a16="http://schemas.microsoft.com/office/drawing/2014/main" id="{24A56B16-4854-46B7-B6ED-F1404DE11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6538" y="3937695"/>
            <a:ext cx="4138804" cy="4228884"/>
          </a:xfrm>
          <a:prstGeom prst="rect">
            <a:avLst/>
          </a:prstGeom>
          <a:ln>
            <a:solidFill>
              <a:schemeClr val="bg1"/>
            </a:solidFill>
          </a:ln>
        </p:spPr>
      </p:pic>
      <p:grpSp>
        <p:nvGrpSpPr>
          <p:cNvPr id="16" name="object 8">
            <a:extLst>
              <a:ext uri="{FF2B5EF4-FFF2-40B4-BE49-F238E27FC236}">
                <a16:creationId xmlns:a16="http://schemas.microsoft.com/office/drawing/2014/main" id="{47C86D40-66F3-4AD5-AF2F-1B50F516F5A2}"/>
              </a:ext>
            </a:extLst>
          </p:cNvPr>
          <p:cNvGrpSpPr/>
          <p:nvPr/>
        </p:nvGrpSpPr>
        <p:grpSpPr>
          <a:xfrm>
            <a:off x="531711" y="8324215"/>
            <a:ext cx="3924300" cy="1962785"/>
            <a:chOff x="600837" y="8324608"/>
            <a:chExt cx="3924300" cy="1962785"/>
          </a:xfrm>
        </p:grpSpPr>
        <p:pic>
          <p:nvPicPr>
            <p:cNvPr id="17" name="object 9">
              <a:extLst>
                <a:ext uri="{FF2B5EF4-FFF2-40B4-BE49-F238E27FC236}">
                  <a16:creationId xmlns:a16="http://schemas.microsoft.com/office/drawing/2014/main" id="{FEC8393C-46F4-4AF6-A465-2BF7DA10D011}"/>
                </a:ext>
              </a:extLst>
            </p:cNvPr>
            <p:cNvPicPr/>
            <p:nvPr/>
          </p:nvPicPr>
          <p:blipFill>
            <a:blip r:embed="rId7" cstate="print"/>
            <a:stretch>
              <a:fillRect/>
            </a:stretch>
          </p:blipFill>
          <p:spPr>
            <a:xfrm>
              <a:off x="600837" y="9510641"/>
              <a:ext cx="2095500" cy="555910"/>
            </a:xfrm>
            <a:prstGeom prst="rect">
              <a:avLst/>
            </a:prstGeom>
          </p:spPr>
        </p:pic>
        <p:sp>
          <p:nvSpPr>
            <p:cNvPr id="18" name="object 10">
              <a:extLst>
                <a:ext uri="{FF2B5EF4-FFF2-40B4-BE49-F238E27FC236}">
                  <a16:creationId xmlns:a16="http://schemas.microsoft.com/office/drawing/2014/main" id="{D3CD9071-A9E8-4CFE-B848-792C9FE53138}"/>
                </a:ext>
              </a:extLst>
            </p:cNvPr>
            <p:cNvSpPr/>
            <p:nvPr/>
          </p:nvSpPr>
          <p:spPr>
            <a:xfrm>
              <a:off x="1462294" y="9192705"/>
              <a:ext cx="2934970" cy="1094740"/>
            </a:xfrm>
            <a:custGeom>
              <a:avLst/>
              <a:gdLst/>
              <a:ahLst/>
              <a:cxnLst/>
              <a:rect l="l" t="t" r="r" b="b"/>
              <a:pathLst>
                <a:path w="2934970" h="1094740">
                  <a:moveTo>
                    <a:pt x="1461034" y="0"/>
                  </a:moveTo>
                  <a:lnTo>
                    <a:pt x="1414950" y="879"/>
                  </a:lnTo>
                  <a:lnTo>
                    <a:pt x="1369043" y="3147"/>
                  </a:lnTo>
                  <a:lnTo>
                    <a:pt x="1323343" y="6790"/>
                  </a:lnTo>
                  <a:lnTo>
                    <a:pt x="1277878" y="11793"/>
                  </a:lnTo>
                  <a:lnTo>
                    <a:pt x="1232676" y="18142"/>
                  </a:lnTo>
                  <a:lnTo>
                    <a:pt x="1187766" y="25825"/>
                  </a:lnTo>
                  <a:lnTo>
                    <a:pt x="1143177" y="34827"/>
                  </a:lnTo>
                  <a:lnTo>
                    <a:pt x="1098936" y="45134"/>
                  </a:lnTo>
                  <a:lnTo>
                    <a:pt x="1055073" y="56733"/>
                  </a:lnTo>
                  <a:lnTo>
                    <a:pt x="1011615" y="69609"/>
                  </a:lnTo>
                  <a:lnTo>
                    <a:pt x="968593" y="83750"/>
                  </a:lnTo>
                  <a:lnTo>
                    <a:pt x="926033" y="99141"/>
                  </a:lnTo>
                  <a:lnTo>
                    <a:pt x="883965" y="115769"/>
                  </a:lnTo>
                  <a:lnTo>
                    <a:pt x="842416" y="133620"/>
                  </a:lnTo>
                  <a:lnTo>
                    <a:pt x="801417" y="152679"/>
                  </a:lnTo>
                  <a:lnTo>
                    <a:pt x="760995" y="172934"/>
                  </a:lnTo>
                  <a:lnTo>
                    <a:pt x="721178" y="194370"/>
                  </a:lnTo>
                  <a:lnTo>
                    <a:pt x="681995" y="216973"/>
                  </a:lnTo>
                  <a:lnTo>
                    <a:pt x="643475" y="240731"/>
                  </a:lnTo>
                  <a:lnTo>
                    <a:pt x="605647" y="265629"/>
                  </a:lnTo>
                  <a:lnTo>
                    <a:pt x="568538" y="291653"/>
                  </a:lnTo>
                  <a:lnTo>
                    <a:pt x="532178" y="318789"/>
                  </a:lnTo>
                  <a:lnTo>
                    <a:pt x="496594" y="347024"/>
                  </a:lnTo>
                  <a:lnTo>
                    <a:pt x="461816" y="376344"/>
                  </a:lnTo>
                  <a:lnTo>
                    <a:pt x="427871" y="406736"/>
                  </a:lnTo>
                  <a:lnTo>
                    <a:pt x="394789" y="438184"/>
                  </a:lnTo>
                  <a:lnTo>
                    <a:pt x="362598" y="470677"/>
                  </a:lnTo>
                  <a:lnTo>
                    <a:pt x="331326" y="504199"/>
                  </a:lnTo>
                  <a:lnTo>
                    <a:pt x="301003" y="538737"/>
                  </a:lnTo>
                  <a:lnTo>
                    <a:pt x="271656" y="574278"/>
                  </a:lnTo>
                  <a:lnTo>
                    <a:pt x="243314" y="610807"/>
                  </a:lnTo>
                  <a:lnTo>
                    <a:pt x="216005" y="648311"/>
                  </a:lnTo>
                  <a:lnTo>
                    <a:pt x="189759" y="686776"/>
                  </a:lnTo>
                  <a:lnTo>
                    <a:pt x="164603" y="726188"/>
                  </a:lnTo>
                  <a:lnTo>
                    <a:pt x="140566" y="766533"/>
                  </a:lnTo>
                  <a:lnTo>
                    <a:pt x="117677" y="807798"/>
                  </a:lnTo>
                  <a:lnTo>
                    <a:pt x="95965" y="849969"/>
                  </a:lnTo>
                  <a:lnTo>
                    <a:pt x="75457" y="893032"/>
                  </a:lnTo>
                  <a:lnTo>
                    <a:pt x="56182" y="936973"/>
                  </a:lnTo>
                  <a:lnTo>
                    <a:pt x="38169" y="981779"/>
                  </a:lnTo>
                  <a:lnTo>
                    <a:pt x="21446" y="1027435"/>
                  </a:lnTo>
                  <a:lnTo>
                    <a:pt x="6151" y="1073590"/>
                  </a:lnTo>
                  <a:lnTo>
                    <a:pt x="0" y="1094292"/>
                  </a:lnTo>
                  <a:lnTo>
                    <a:pt x="2934739" y="1094291"/>
                  </a:lnTo>
                  <a:lnTo>
                    <a:pt x="2915200" y="1033049"/>
                  </a:lnTo>
                  <a:lnTo>
                    <a:pt x="2899810" y="990490"/>
                  </a:lnTo>
                  <a:lnTo>
                    <a:pt x="2883183" y="948422"/>
                  </a:lnTo>
                  <a:lnTo>
                    <a:pt x="2865334" y="906874"/>
                  </a:lnTo>
                  <a:lnTo>
                    <a:pt x="2846276" y="865875"/>
                  </a:lnTo>
                  <a:lnTo>
                    <a:pt x="2826022" y="825453"/>
                  </a:lnTo>
                  <a:lnTo>
                    <a:pt x="2804587" y="785637"/>
                  </a:lnTo>
                  <a:lnTo>
                    <a:pt x="2781985" y="746454"/>
                  </a:lnTo>
                  <a:lnTo>
                    <a:pt x="2758229" y="707935"/>
                  </a:lnTo>
                  <a:lnTo>
                    <a:pt x="2733333" y="670106"/>
                  </a:lnTo>
                  <a:lnTo>
                    <a:pt x="2707310" y="632997"/>
                  </a:lnTo>
                  <a:lnTo>
                    <a:pt x="2680175" y="596636"/>
                  </a:lnTo>
                  <a:lnTo>
                    <a:pt x="2651941" y="561052"/>
                  </a:lnTo>
                  <a:lnTo>
                    <a:pt x="2622622" y="526273"/>
                  </a:lnTo>
                  <a:lnTo>
                    <a:pt x="2592232" y="492328"/>
                  </a:lnTo>
                  <a:lnTo>
                    <a:pt x="2560784" y="459246"/>
                  </a:lnTo>
                  <a:lnTo>
                    <a:pt x="2528293" y="427054"/>
                  </a:lnTo>
                  <a:lnTo>
                    <a:pt x="2494771" y="395781"/>
                  </a:lnTo>
                  <a:lnTo>
                    <a:pt x="2460234" y="365457"/>
                  </a:lnTo>
                  <a:lnTo>
                    <a:pt x="2424694" y="336108"/>
                  </a:lnTo>
                  <a:lnTo>
                    <a:pt x="2388165" y="307765"/>
                  </a:lnTo>
                  <a:lnTo>
                    <a:pt x="2350662" y="280455"/>
                  </a:lnTo>
                  <a:lnTo>
                    <a:pt x="2312197" y="254207"/>
                  </a:lnTo>
                  <a:lnTo>
                    <a:pt x="2272785" y="229049"/>
                  </a:lnTo>
                  <a:lnTo>
                    <a:pt x="2232440" y="205011"/>
                  </a:lnTo>
                  <a:lnTo>
                    <a:pt x="2191174" y="182120"/>
                  </a:lnTo>
                  <a:lnTo>
                    <a:pt x="2149003" y="160405"/>
                  </a:lnTo>
                  <a:lnTo>
                    <a:pt x="2105939" y="139895"/>
                  </a:lnTo>
                  <a:lnTo>
                    <a:pt x="2061997" y="120617"/>
                  </a:lnTo>
                  <a:lnTo>
                    <a:pt x="2017190" y="102602"/>
                  </a:lnTo>
                  <a:lnTo>
                    <a:pt x="1971531" y="85876"/>
                  </a:lnTo>
                  <a:lnTo>
                    <a:pt x="1925375" y="70578"/>
                  </a:lnTo>
                  <a:lnTo>
                    <a:pt x="1879082" y="56819"/>
                  </a:lnTo>
                  <a:lnTo>
                    <a:pt x="1832682" y="44586"/>
                  </a:lnTo>
                  <a:lnTo>
                    <a:pt x="1786203" y="33865"/>
                  </a:lnTo>
                  <a:lnTo>
                    <a:pt x="1739673" y="24642"/>
                  </a:lnTo>
                  <a:lnTo>
                    <a:pt x="1693122" y="16904"/>
                  </a:lnTo>
                  <a:lnTo>
                    <a:pt x="1646577" y="10637"/>
                  </a:lnTo>
                  <a:lnTo>
                    <a:pt x="1600067" y="5826"/>
                  </a:lnTo>
                  <a:lnTo>
                    <a:pt x="1553621" y="2459"/>
                  </a:lnTo>
                  <a:lnTo>
                    <a:pt x="1507267" y="521"/>
                  </a:lnTo>
                  <a:lnTo>
                    <a:pt x="1461034" y="0"/>
                  </a:lnTo>
                  <a:close/>
                </a:path>
              </a:pathLst>
            </a:custGeom>
            <a:solidFill>
              <a:srgbClr val="A000FF"/>
            </a:solidFill>
          </p:spPr>
          <p:txBody>
            <a:bodyPr wrap="square" lIns="0" tIns="0" rIns="0" bIns="0" rtlCol="0"/>
            <a:lstStyle/>
            <a:p>
              <a:endParaRPr/>
            </a:p>
          </p:txBody>
        </p:sp>
        <p:pic>
          <p:nvPicPr>
            <p:cNvPr id="20" name="object 11">
              <a:extLst>
                <a:ext uri="{FF2B5EF4-FFF2-40B4-BE49-F238E27FC236}">
                  <a16:creationId xmlns:a16="http://schemas.microsoft.com/office/drawing/2014/main" id="{B0CBFA2D-C8F7-418E-9F49-4794CE79A858}"/>
                </a:ext>
              </a:extLst>
            </p:cNvPr>
            <p:cNvPicPr/>
            <p:nvPr/>
          </p:nvPicPr>
          <p:blipFill>
            <a:blip r:embed="rId8" cstate="print"/>
            <a:stretch>
              <a:fillRect/>
            </a:stretch>
          </p:blipFill>
          <p:spPr>
            <a:xfrm>
              <a:off x="622617" y="8324608"/>
              <a:ext cx="3902329" cy="1962389"/>
            </a:xfrm>
            <a:prstGeom prst="rect">
              <a:avLst/>
            </a:prstGeom>
          </p:spPr>
        </p:pic>
      </p:grpSp>
      <p:sp>
        <p:nvSpPr>
          <p:cNvPr id="15" name="AutoShape 22">
            <a:extLst>
              <a:ext uri="{FF2B5EF4-FFF2-40B4-BE49-F238E27FC236}">
                <a16:creationId xmlns:a16="http://schemas.microsoft.com/office/drawing/2014/main" id="{084C80C6-6717-4400-95B2-967EF4851EE9}"/>
              </a:ext>
            </a:extLst>
          </p:cNvPr>
          <p:cNvSpPr/>
          <p:nvPr/>
        </p:nvSpPr>
        <p:spPr>
          <a:xfrm>
            <a:off x="0" y="0"/>
            <a:ext cx="2386482" cy="10287000"/>
          </a:xfrm>
          <a:prstGeom prst="rect">
            <a:avLst/>
          </a:prstGeom>
          <a:solidFill>
            <a:srgbClr val="A100FF"/>
          </a:solidFill>
        </p:spPr>
      </p:sp>
      <p:grpSp>
        <p:nvGrpSpPr>
          <p:cNvPr id="21" name="Group 14">
            <a:extLst>
              <a:ext uri="{FF2B5EF4-FFF2-40B4-BE49-F238E27FC236}">
                <a16:creationId xmlns:a16="http://schemas.microsoft.com/office/drawing/2014/main" id="{A0DB6A18-A0AB-491C-AB64-26EB91BA3D5C}"/>
              </a:ext>
            </a:extLst>
          </p:cNvPr>
          <p:cNvGrpSpPr/>
          <p:nvPr/>
        </p:nvGrpSpPr>
        <p:grpSpPr>
          <a:xfrm>
            <a:off x="655752" y="-1235382"/>
            <a:ext cx="17253775" cy="2017079"/>
            <a:chOff x="0" y="0"/>
            <a:chExt cx="23005033" cy="2689439"/>
          </a:xfrm>
        </p:grpSpPr>
        <p:pic>
          <p:nvPicPr>
            <p:cNvPr id="22" name="Picture 15">
              <a:extLst>
                <a:ext uri="{FF2B5EF4-FFF2-40B4-BE49-F238E27FC236}">
                  <a16:creationId xmlns:a16="http://schemas.microsoft.com/office/drawing/2014/main" id="{2DB428DB-2A1A-43F8-B6E3-0C3B792D67A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3" name="Picture 16">
              <a:extLst>
                <a:ext uri="{FF2B5EF4-FFF2-40B4-BE49-F238E27FC236}">
                  <a16:creationId xmlns:a16="http://schemas.microsoft.com/office/drawing/2014/main" id="{81E700CD-38D1-4F53-B0C6-E775BDAB59F3}"/>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4" name="Picture 17">
              <a:extLst>
                <a:ext uri="{FF2B5EF4-FFF2-40B4-BE49-F238E27FC236}">
                  <a16:creationId xmlns:a16="http://schemas.microsoft.com/office/drawing/2014/main" id="{FA9722B2-CCF8-40A6-8ABA-54F41DF7C3B2}"/>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5" name="Picture 18">
              <a:extLst>
                <a:ext uri="{FF2B5EF4-FFF2-40B4-BE49-F238E27FC236}">
                  <a16:creationId xmlns:a16="http://schemas.microsoft.com/office/drawing/2014/main" id="{63EF0459-28AD-4C98-97F1-3AC71DBA18F7}"/>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6" name="Picture 19">
              <a:extLst>
                <a:ext uri="{FF2B5EF4-FFF2-40B4-BE49-F238E27FC236}">
                  <a16:creationId xmlns:a16="http://schemas.microsoft.com/office/drawing/2014/main" id="{89B38FB3-B622-491D-A6A7-AB2C1E2BE569}"/>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7" name="Picture 20">
              <a:extLst>
                <a:ext uri="{FF2B5EF4-FFF2-40B4-BE49-F238E27FC236}">
                  <a16:creationId xmlns:a16="http://schemas.microsoft.com/office/drawing/2014/main" id="{4509D65C-180B-4B87-998B-F11DCDB06A7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8" name="Picture 21">
              <a:extLst>
                <a:ext uri="{FF2B5EF4-FFF2-40B4-BE49-F238E27FC236}">
                  <a16:creationId xmlns:a16="http://schemas.microsoft.com/office/drawing/2014/main" id="{B3AA854C-DC57-4F10-8A64-BA52358F69D0}"/>
                </a:ext>
              </a:extLst>
            </p:cNvPr>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9" name="object 21">
            <a:extLst>
              <a:ext uri="{FF2B5EF4-FFF2-40B4-BE49-F238E27FC236}">
                <a16:creationId xmlns:a16="http://schemas.microsoft.com/office/drawing/2014/main" id="{F1CCDC61-ECD4-4BF6-9363-644844A456D3}"/>
              </a:ext>
            </a:extLst>
          </p:cNvPr>
          <p:cNvGrpSpPr/>
          <p:nvPr/>
        </p:nvGrpSpPr>
        <p:grpSpPr>
          <a:xfrm>
            <a:off x="16514063" y="0"/>
            <a:ext cx="1774189" cy="1668145"/>
            <a:chOff x="16514063" y="0"/>
            <a:chExt cx="1774189" cy="1668145"/>
          </a:xfrm>
        </p:grpSpPr>
        <p:sp>
          <p:nvSpPr>
            <p:cNvPr id="30" name="object 22">
              <a:extLst>
                <a:ext uri="{FF2B5EF4-FFF2-40B4-BE49-F238E27FC236}">
                  <a16:creationId xmlns:a16="http://schemas.microsoft.com/office/drawing/2014/main" id="{081BD760-A193-48FC-A33C-99AAD838A5B7}"/>
                </a:ext>
              </a:extLst>
            </p:cNvPr>
            <p:cNvSpPr/>
            <p:nvPr/>
          </p:nvSpPr>
          <p:spPr>
            <a:xfrm>
              <a:off x="16998695" y="0"/>
              <a:ext cx="1289685" cy="1668145"/>
            </a:xfrm>
            <a:custGeom>
              <a:avLst/>
              <a:gdLst/>
              <a:ahLst/>
              <a:cxnLst/>
              <a:rect l="l" t="t" r="r" b="b"/>
              <a:pathLst>
                <a:path w="1289684" h="1668145">
                  <a:moveTo>
                    <a:pt x="1289302" y="0"/>
                  </a:moveTo>
                  <a:lnTo>
                    <a:pt x="7916" y="0"/>
                  </a:lnTo>
                  <a:lnTo>
                    <a:pt x="6744" y="10715"/>
                  </a:lnTo>
                  <a:lnTo>
                    <a:pt x="3012" y="58566"/>
                  </a:lnTo>
                  <a:lnTo>
                    <a:pt x="756" y="106817"/>
                  </a:lnTo>
                  <a:lnTo>
                    <a:pt x="0" y="155448"/>
                  </a:lnTo>
                  <a:lnTo>
                    <a:pt x="756" y="204078"/>
                  </a:lnTo>
                  <a:lnTo>
                    <a:pt x="3012" y="252329"/>
                  </a:lnTo>
                  <a:lnTo>
                    <a:pt x="6744" y="300180"/>
                  </a:lnTo>
                  <a:lnTo>
                    <a:pt x="11930" y="347607"/>
                  </a:lnTo>
                  <a:lnTo>
                    <a:pt x="18548" y="394588"/>
                  </a:lnTo>
                  <a:lnTo>
                    <a:pt x="26574" y="441101"/>
                  </a:lnTo>
                  <a:lnTo>
                    <a:pt x="35988" y="487124"/>
                  </a:lnTo>
                  <a:lnTo>
                    <a:pt x="46766" y="532633"/>
                  </a:lnTo>
                  <a:lnTo>
                    <a:pt x="58885" y="577607"/>
                  </a:lnTo>
                  <a:lnTo>
                    <a:pt x="72325" y="622023"/>
                  </a:lnTo>
                  <a:lnTo>
                    <a:pt x="87061" y="665859"/>
                  </a:lnTo>
                  <a:lnTo>
                    <a:pt x="103072" y="709092"/>
                  </a:lnTo>
                  <a:lnTo>
                    <a:pt x="120336" y="751701"/>
                  </a:lnTo>
                  <a:lnTo>
                    <a:pt x="138829" y="793661"/>
                  </a:lnTo>
                  <a:lnTo>
                    <a:pt x="158531" y="834952"/>
                  </a:lnTo>
                  <a:lnTo>
                    <a:pt x="179417" y="875551"/>
                  </a:lnTo>
                  <a:lnTo>
                    <a:pt x="201466" y="915435"/>
                  </a:lnTo>
                  <a:lnTo>
                    <a:pt x="224655" y="954582"/>
                  </a:lnTo>
                  <a:lnTo>
                    <a:pt x="248962" y="992970"/>
                  </a:lnTo>
                  <a:lnTo>
                    <a:pt x="274365" y="1030575"/>
                  </a:lnTo>
                  <a:lnTo>
                    <a:pt x="300840" y="1067377"/>
                  </a:lnTo>
                  <a:lnTo>
                    <a:pt x="328367" y="1103351"/>
                  </a:lnTo>
                  <a:lnTo>
                    <a:pt x="356922" y="1138477"/>
                  </a:lnTo>
                  <a:lnTo>
                    <a:pt x="386482" y="1172731"/>
                  </a:lnTo>
                  <a:lnTo>
                    <a:pt x="417026" y="1206091"/>
                  </a:lnTo>
                  <a:lnTo>
                    <a:pt x="448532" y="1238535"/>
                  </a:lnTo>
                  <a:lnTo>
                    <a:pt x="480976" y="1270041"/>
                  </a:lnTo>
                  <a:lnTo>
                    <a:pt x="514336" y="1300585"/>
                  </a:lnTo>
                  <a:lnTo>
                    <a:pt x="548590" y="1330145"/>
                  </a:lnTo>
                  <a:lnTo>
                    <a:pt x="583716" y="1358700"/>
                  </a:lnTo>
                  <a:lnTo>
                    <a:pt x="619690" y="1386227"/>
                  </a:lnTo>
                  <a:lnTo>
                    <a:pt x="656492" y="1412702"/>
                  </a:lnTo>
                  <a:lnTo>
                    <a:pt x="694097" y="1438105"/>
                  </a:lnTo>
                  <a:lnTo>
                    <a:pt x="732485" y="1462412"/>
                  </a:lnTo>
                  <a:lnTo>
                    <a:pt x="771632" y="1485601"/>
                  </a:lnTo>
                  <a:lnTo>
                    <a:pt x="811516" y="1507650"/>
                  </a:lnTo>
                  <a:lnTo>
                    <a:pt x="852115" y="1528536"/>
                  </a:lnTo>
                  <a:lnTo>
                    <a:pt x="893406" y="1548238"/>
                  </a:lnTo>
                  <a:lnTo>
                    <a:pt x="935366" y="1566731"/>
                  </a:lnTo>
                  <a:lnTo>
                    <a:pt x="977975" y="1583995"/>
                  </a:lnTo>
                  <a:lnTo>
                    <a:pt x="1021208" y="1600006"/>
                  </a:lnTo>
                  <a:lnTo>
                    <a:pt x="1065044" y="1614742"/>
                  </a:lnTo>
                  <a:lnTo>
                    <a:pt x="1109460" y="1628182"/>
                  </a:lnTo>
                  <a:lnTo>
                    <a:pt x="1154434" y="1640301"/>
                  </a:lnTo>
                  <a:lnTo>
                    <a:pt x="1199943" y="1651079"/>
                  </a:lnTo>
                  <a:lnTo>
                    <a:pt x="1245966" y="1660493"/>
                  </a:lnTo>
                  <a:lnTo>
                    <a:pt x="1289302" y="1667971"/>
                  </a:lnTo>
                  <a:lnTo>
                    <a:pt x="1289302" y="0"/>
                  </a:lnTo>
                  <a:close/>
                </a:path>
              </a:pathLst>
            </a:custGeom>
            <a:solidFill>
              <a:srgbClr val="A000FF"/>
            </a:solidFill>
          </p:spPr>
          <p:txBody>
            <a:bodyPr wrap="square" lIns="0" tIns="0" rIns="0" bIns="0" rtlCol="0"/>
            <a:lstStyle/>
            <a:p>
              <a:endParaRPr/>
            </a:p>
          </p:txBody>
        </p:sp>
        <p:pic>
          <p:nvPicPr>
            <p:cNvPr id="31" name="object 23">
              <a:extLst>
                <a:ext uri="{FF2B5EF4-FFF2-40B4-BE49-F238E27FC236}">
                  <a16:creationId xmlns:a16="http://schemas.microsoft.com/office/drawing/2014/main" id="{38781070-6413-46DD-B397-D51B59DC2ADF}"/>
                </a:ext>
              </a:extLst>
            </p:cNvPr>
            <p:cNvPicPr/>
            <p:nvPr/>
          </p:nvPicPr>
          <p:blipFill>
            <a:blip r:embed="rId10" cstate="print"/>
            <a:stretch>
              <a:fillRect/>
            </a:stretch>
          </p:blipFill>
          <p:spPr>
            <a:xfrm>
              <a:off x="16514063" y="0"/>
              <a:ext cx="1773932" cy="1385316"/>
            </a:xfrm>
            <a:prstGeom prst="rect">
              <a:avLst/>
            </a:prstGeom>
          </p:spPr>
        </p:pic>
      </p:grpSp>
    </p:spTree>
    <p:extLst>
      <p:ext uri="{BB962C8B-B14F-4D97-AF65-F5344CB8AC3E}">
        <p14:creationId xmlns:p14="http://schemas.microsoft.com/office/powerpoint/2010/main" val="3220843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627</TotalTime>
  <Words>3918</Words>
  <Application>Microsoft Office PowerPoint</Application>
  <PresentationFormat>Custom</PresentationFormat>
  <Paragraphs>407</Paragraphs>
  <Slides>74</Slides>
  <Notes>71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Verdana</vt:lpstr>
      <vt:lpstr>Tahoma</vt:lpstr>
      <vt:lpstr>Wingdings 3</vt:lpstr>
      <vt:lpstr>Söhne</vt:lpstr>
      <vt:lpstr>Graphik Regular</vt:lpstr>
      <vt:lpstr>Wingdings</vt:lpstr>
      <vt:lpstr>Calibri</vt:lpstr>
      <vt:lpstr>Manrope</vt:lpstr>
      <vt:lpstr>Century Gothic</vt:lpstr>
      <vt:lpstr>Arial</vt:lpstr>
      <vt:lpstr>Arial MT</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Harsh Shukla</cp:lastModifiedBy>
  <cp:revision>46</cp:revision>
  <dcterms:created xsi:type="dcterms:W3CDTF">2006-08-16T00:00:00Z</dcterms:created>
  <dcterms:modified xsi:type="dcterms:W3CDTF">2023-10-17T13:30:13Z</dcterms:modified>
  <dc:identifier>DAEhDyfaYKE</dc:identifier>
</cp:coreProperties>
</file>